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316" r:id="rId2"/>
    <p:sldId id="297" r:id="rId3"/>
    <p:sldId id="300" r:id="rId4"/>
    <p:sldId id="299" r:id="rId5"/>
    <p:sldId id="264" r:id="rId6"/>
    <p:sldId id="278" r:id="rId7"/>
    <p:sldId id="304" r:id="rId8"/>
    <p:sldId id="303" r:id="rId9"/>
    <p:sldId id="334" r:id="rId10"/>
    <p:sldId id="328" r:id="rId11"/>
    <p:sldId id="268" r:id="rId12"/>
    <p:sldId id="263" r:id="rId13"/>
    <p:sldId id="305" r:id="rId14"/>
    <p:sldId id="298" r:id="rId15"/>
    <p:sldId id="331" r:id="rId16"/>
    <p:sldId id="282" r:id="rId17"/>
    <p:sldId id="336" r:id="rId18"/>
    <p:sldId id="281" r:id="rId19"/>
    <p:sldId id="283" r:id="rId20"/>
    <p:sldId id="276" r:id="rId21"/>
    <p:sldId id="296" r:id="rId22"/>
    <p:sldId id="284" r:id="rId23"/>
    <p:sldId id="335" r:id="rId24"/>
    <p:sldId id="332" r:id="rId25"/>
    <p:sldId id="333" r:id="rId26"/>
    <p:sldId id="311" r:id="rId27"/>
    <p:sldId id="313" r:id="rId28"/>
    <p:sldId id="314" r:id="rId29"/>
    <p:sldId id="269" r:id="rId30"/>
    <p:sldId id="317" r:id="rId31"/>
    <p:sldId id="320" r:id="rId32"/>
    <p:sldId id="321" r:id="rId33"/>
    <p:sldId id="323" r:id="rId34"/>
    <p:sldId id="324" r:id="rId35"/>
    <p:sldId id="326" r:id="rId36"/>
    <p:sldId id="261" r:id="rId37"/>
  </p:sldIdLst>
  <p:sldSz cx="9144000" cy="6858000" type="screen4x3"/>
  <p:notesSz cx="6858000" cy="91440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83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75" autoAdjust="0"/>
    <p:restoredTop sz="93913" autoAdjust="0"/>
  </p:normalViewPr>
  <p:slideViewPr>
    <p:cSldViewPr>
      <p:cViewPr>
        <p:scale>
          <a:sx n="95" d="100"/>
          <a:sy n="95" d="100"/>
        </p:scale>
        <p:origin x="-552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2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4" d="100"/>
        <a:sy n="134" d="100"/>
      </p:scale>
      <p:origin x="0" y="1878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91DDD4C-BD3E-4099-8229-5419ABB87EE3}" type="datetimeFigureOut">
              <a:rPr lang="es-MX"/>
              <a:pPr>
                <a:defRPr/>
              </a:pPr>
              <a:t>23/04/2013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MX" dirty="0" smtClean="0"/>
              <a:t>#</a:t>
            </a:r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6E918BB-498B-4367-9386-5240AE4FCC29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323572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23E470A-33A4-40F0-96A6-54D6FDA0CB09}" type="datetimeFigureOut">
              <a:rPr lang="es-ES"/>
              <a:pPr>
                <a:defRPr/>
              </a:pPr>
              <a:t>23/04/2013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ES" dirty="0" smtClean="0"/>
              <a:t>#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8A5F86B-35CB-4798-B80C-8CECD2E2319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3388399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A5F86B-35CB-4798-B80C-8CECD2E2319F}" type="slidenum">
              <a:rPr lang="es-ES" smtClean="0"/>
              <a:pPr>
                <a:defRPr/>
              </a:pPr>
              <a:t>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#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99962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500438"/>
            <a:ext cx="7772400" cy="1084261"/>
          </a:xfrm>
        </p:spPr>
        <p:txBody>
          <a:bodyPr>
            <a:normAutofit/>
          </a:bodyPr>
          <a:lstStyle>
            <a:lvl1pPr algn="ctr"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4786322"/>
            <a:ext cx="6400800" cy="61437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 userDrawn="1"/>
        </p:nvCxnSpPr>
        <p:spPr>
          <a:xfrm>
            <a:off x="428625" y="1000125"/>
            <a:ext cx="7858125" cy="1588"/>
          </a:xfrm>
          <a:prstGeom prst="line">
            <a:avLst/>
          </a:prstGeom>
          <a:ln w="12700">
            <a:solidFill>
              <a:srgbClr val="F083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 userDrawn="1"/>
        </p:nvCxnSpPr>
        <p:spPr>
          <a:xfrm>
            <a:off x="428625" y="1000125"/>
            <a:ext cx="7858125" cy="1588"/>
          </a:xfrm>
          <a:prstGeom prst="line">
            <a:avLst/>
          </a:prstGeom>
          <a:ln w="12700">
            <a:solidFill>
              <a:srgbClr val="F083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600"/>
            </a:lvl1pPr>
            <a:lvl2pPr>
              <a:defRPr sz="1400" b="1"/>
            </a:lvl2pPr>
            <a:lvl3pPr>
              <a:defRPr sz="1200" i="1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1600"/>
            </a:lvl1pPr>
            <a:lvl2pPr>
              <a:defRPr sz="1400" b="1"/>
            </a:lvl2pPr>
            <a:lvl3pPr>
              <a:defRPr sz="1200" i="1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Conector recto"/>
          <p:cNvCxnSpPr/>
          <p:nvPr userDrawn="1"/>
        </p:nvCxnSpPr>
        <p:spPr>
          <a:xfrm>
            <a:off x="428625" y="1000125"/>
            <a:ext cx="7858125" cy="1588"/>
          </a:xfrm>
          <a:prstGeom prst="line">
            <a:avLst/>
          </a:prstGeom>
          <a:ln w="12700">
            <a:solidFill>
              <a:srgbClr val="F083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1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s-MX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488950"/>
            <a:ext cx="822960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MX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48291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4" r:id="rId2"/>
    <p:sldLayoutId id="2147483675" r:id="rId3"/>
    <p:sldLayoutId id="2147483676" r:id="rId4"/>
    <p:sldLayoutId id="2147483672" r:id="rId5"/>
    <p:sldLayoutId id="2147483673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kern="120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40404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40404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40404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404040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rgbClr val="404040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rgbClr val="404040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rgbClr val="404040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rgbClr val="40404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2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Pr&#225;ctica%201.xlsx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Pr&#225;ctica%2010.xls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Pr&#225;ctica%2011.xls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Pr&#225;ctica%2012.xlsx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Pr&#225;ctica%2013.xls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tif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Pr&#225;ctica%2014.xlsx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Pr&#225;ctica%2015.xlsx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Pr&#225;ctica%2016.xlsx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Pr&#225;ctica%2017.xls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Pr&#225;ctica%2018.xlsx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Pr&#225;ctica%2019.xlsx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Pr&#225;ctica%202.xlsx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Pr&#225;ctica%2020.xls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tif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Pr&#225;ctica%2021.xls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Pr&#225;ctica%2022.xlsx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Pr&#225;ctica%2023.xlsx" TargetMode="External"/><Relationship Id="rId2" Type="http://schemas.openxmlformats.org/officeDocument/2006/relationships/hyperlink" Target="Practica%2025.xls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slide" Target="slide3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Pr&#225;ctica%2024.xls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slide" Target="slid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Pr&#225;ctica%2025.xlsx" TargetMode="External"/><Relationship Id="rId2" Type="http://schemas.openxmlformats.org/officeDocument/2006/relationships/hyperlink" Target="Practica%2025.xls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slide" Target="slide3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Pr&#225;ctica%2026.xlsx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3.png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Pr&#225;ctica%2027.xlsx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Pr&#225;ctica%2028.xls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slide" Target="slide2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Pr&#225;ctica%2029.xlsx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Pr&#225;ctica%203.xls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Pr&#225;ctica%2030.xls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Pr&#225;ctica%2031.xlsx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Pr&#225;ctica%2032.xls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Pr&#225;ctica%2033.xlsx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Pr&#225;ctica%2034.xls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slide" Target="slide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Pr&#225;ctica%2035.xlsx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3.png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Pr&#225;ctica%204.xlsx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Pr&#225;ctica%205.xls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Pr&#225;ctica%206.xlsx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Pr&#225;ctica%207.xls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Pr&#225;ctica%208.xls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Pr&#225;ctica%209.xlsx" TargetMode="External"/><Relationship Id="rId2" Type="http://schemas.openxmlformats.org/officeDocument/2006/relationships/hyperlink" Target="Practica%2025.xls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28597" y="3071810"/>
            <a:ext cx="8072493" cy="3429005"/>
          </a:xfrm>
          <a:prstGeom prst="rect">
            <a:avLst/>
          </a:prstGeom>
          <a:noFill/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457200" y="357166"/>
            <a:ext cx="7258072" cy="64294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Cambiar el tamaño de los rangos 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 bwMode="auto">
          <a:xfrm>
            <a:off x="428625" y="1285876"/>
            <a:ext cx="3786185" cy="1357306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Objetivo:  </a:t>
            </a:r>
          </a:p>
          <a:p>
            <a:pPr marL="742950" marR="0" lvl="1" indent="-2857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endParaRPr kumimoji="0" lang="es-MX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r>
              <a:rPr kumimoji="0" lang="es-MX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Modificar  rangos  preestablecidos sin cambiar el nombre.</a:t>
            </a: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4643436" y="1357298"/>
            <a:ext cx="3857652" cy="785818"/>
          </a:xfrm>
          <a:prstGeom prst="rect">
            <a:avLst/>
          </a:prstGeom>
          <a:ln w="952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2500" lnSpcReduction="20000"/>
          </a:bodyPr>
          <a:lstStyle/>
          <a:p>
            <a:pPr marL="342900" indent="-342900" algn="just">
              <a:spcBef>
                <a:spcPct val="20000"/>
              </a:spcBef>
              <a:tabLst>
                <a:tab pos="4038600" algn="l"/>
              </a:tabLst>
              <a:defRPr/>
            </a:pPr>
            <a:r>
              <a:rPr lang="es-MX" sz="1700" b="1" dirty="0">
                <a:solidFill>
                  <a:srgbClr val="92D050"/>
                </a:solidFill>
                <a:latin typeface="+mn-lt"/>
                <a:cs typeface="+mn-cs"/>
              </a:rPr>
              <a:t>Ejercicios de  certificación:</a:t>
            </a: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endParaRPr lang="es-MX" sz="1600" dirty="0">
              <a:latin typeface="+mn-lt"/>
              <a:cs typeface="+mn-cs"/>
            </a:endParaRP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500" dirty="0">
                <a:latin typeface="+mn-lt"/>
                <a:cs typeface="+mn-cs"/>
                <a:hlinkClick r:id="rId2" action="ppaction://hlinkfile"/>
              </a:rPr>
              <a:t>Utilizar </a:t>
            </a:r>
            <a:r>
              <a:rPr lang="es-MX" sz="1500" dirty="0" smtClean="0">
                <a:latin typeface="+mn-lt"/>
                <a:cs typeface="+mn-cs"/>
                <a:hlinkClick r:id="rId2" action="ppaction://hlinkfile"/>
              </a:rPr>
              <a:t>la Práctica 1 </a:t>
            </a:r>
            <a:r>
              <a:rPr lang="es-MX" sz="1500" dirty="0">
                <a:latin typeface="+mn-lt"/>
                <a:cs typeface="+mn-cs"/>
                <a:hlinkClick r:id="rId2" action="ppaction://hlinkfile"/>
              </a:rPr>
              <a:t>de Excel</a:t>
            </a:r>
            <a:endParaRPr lang="es-MX" sz="15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MX" sz="14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ES" sz="1400" dirty="0">
              <a:latin typeface="+mn-lt"/>
              <a:cs typeface="+mn-cs"/>
            </a:endParaRP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4643465" y="2335207"/>
            <a:ext cx="3857625" cy="307975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s-MX" sz="1400" b="1" dirty="0">
                <a:latin typeface="Calibri" pitchFamily="34" charset="0"/>
              </a:rPr>
              <a:t>Duración aproximada:   </a:t>
            </a:r>
            <a:r>
              <a:rPr lang="es-MX" sz="1400" b="1" dirty="0" smtClean="0">
                <a:latin typeface="Calibri" pitchFamily="34" charset="0"/>
              </a:rPr>
              <a:t>15 </a:t>
            </a:r>
            <a:r>
              <a:rPr lang="es-MX" sz="1400" b="1" dirty="0">
                <a:latin typeface="Calibri" pitchFamily="34" charset="0"/>
              </a:rPr>
              <a:t>minutos  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3857628"/>
            <a:ext cx="3071811" cy="1736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CuadroTexto"/>
          <p:cNvSpPr txBox="1">
            <a:spLocks noChangeArrowheads="1"/>
          </p:cNvSpPr>
          <p:nvPr/>
        </p:nvSpPr>
        <p:spPr bwMode="auto">
          <a:xfrm>
            <a:off x="5286380" y="4357694"/>
            <a:ext cx="264321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1200" b="1" dirty="0">
                <a:latin typeface="Calibri" pitchFamily="34" charset="0"/>
              </a:rPr>
              <a:t>Modificar </a:t>
            </a:r>
            <a:r>
              <a:rPr lang="es-MX" sz="1200" b="1" dirty="0" smtClean="0">
                <a:latin typeface="Calibri" pitchFamily="34" charset="0"/>
              </a:rPr>
              <a:t>un rango</a:t>
            </a:r>
            <a:endParaRPr lang="es-MX" sz="1200" b="1" dirty="0">
              <a:latin typeface="Calibri" pitchFamily="34" charset="0"/>
            </a:endParaRPr>
          </a:p>
          <a:p>
            <a:r>
              <a:rPr lang="es-MX" sz="1200" dirty="0">
                <a:latin typeface="Calibri" pitchFamily="34" charset="0"/>
              </a:rPr>
              <a:t>1.- Ficha </a:t>
            </a:r>
            <a:r>
              <a:rPr lang="es-MX" sz="1200" dirty="0" smtClean="0">
                <a:latin typeface="Calibri" pitchFamily="34" charset="0"/>
              </a:rPr>
              <a:t>Fórmulas.</a:t>
            </a:r>
            <a:endParaRPr lang="es-MX" sz="1200" dirty="0">
              <a:latin typeface="Calibri" pitchFamily="34" charset="0"/>
            </a:endParaRPr>
          </a:p>
          <a:p>
            <a:r>
              <a:rPr lang="es-MX" sz="1200" dirty="0">
                <a:latin typeface="Calibri" pitchFamily="34" charset="0"/>
              </a:rPr>
              <a:t>2</a:t>
            </a:r>
            <a:r>
              <a:rPr lang="es-MX" sz="1200" dirty="0" smtClean="0">
                <a:latin typeface="Calibri" pitchFamily="34" charset="0"/>
              </a:rPr>
              <a:t>.- Grupo Nombres definidos.</a:t>
            </a:r>
            <a:endParaRPr lang="es-MX" sz="1200" dirty="0">
              <a:latin typeface="Calibri" pitchFamily="34" charset="0"/>
            </a:endParaRPr>
          </a:p>
          <a:p>
            <a:r>
              <a:rPr lang="es-MX" sz="1200" dirty="0">
                <a:latin typeface="Calibri" pitchFamily="34" charset="0"/>
              </a:rPr>
              <a:t>3</a:t>
            </a:r>
            <a:r>
              <a:rPr lang="es-MX" sz="1200" dirty="0" smtClean="0">
                <a:latin typeface="Calibri" pitchFamily="34" charset="0"/>
              </a:rPr>
              <a:t>.- Botón Administrador de nombres.</a:t>
            </a:r>
            <a:endParaRPr lang="es-ES" sz="1200" dirty="0">
              <a:latin typeface="Calibri" pitchFamily="34" charset="0"/>
            </a:endParaRPr>
          </a:p>
        </p:txBody>
      </p:sp>
      <p:sp>
        <p:nvSpPr>
          <p:cNvPr id="13" name="12 CuadroTexto"/>
          <p:cNvSpPr txBox="1">
            <a:spLocks noChangeArrowheads="1"/>
          </p:cNvSpPr>
          <p:nvPr/>
        </p:nvSpPr>
        <p:spPr bwMode="auto">
          <a:xfrm>
            <a:off x="642920" y="3214686"/>
            <a:ext cx="1357312" cy="294183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20000"/>
              </a:spcBef>
              <a:tabLst>
                <a:tab pos="4038600" algn="l"/>
              </a:tabLst>
              <a:defRPr/>
            </a:pPr>
            <a:r>
              <a:rPr lang="es-MX" sz="1600" b="1" dirty="0">
                <a:solidFill>
                  <a:srgbClr val="92D050"/>
                </a:solidFill>
                <a:latin typeface="+mn-lt"/>
                <a:cs typeface="+mn-cs"/>
              </a:rPr>
              <a:t>Vista Previa</a:t>
            </a:r>
            <a:endParaRPr lang="es-ES" sz="1600" b="1" dirty="0">
              <a:solidFill>
                <a:srgbClr val="92D050"/>
              </a:solidFill>
              <a:latin typeface="+mn-lt"/>
              <a:cs typeface="+mn-cs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00910">
            <a:off x="7767911" y="426215"/>
            <a:ext cx="596964" cy="48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14 Botón de acción: Inicio">
            <a:hlinkClick r:id="rId5" action="ppaction://hlinksldjump" highlightClick="1"/>
          </p:cNvPr>
          <p:cNvSpPr/>
          <p:nvPr/>
        </p:nvSpPr>
        <p:spPr>
          <a:xfrm>
            <a:off x="8572528" y="6143644"/>
            <a:ext cx="500066" cy="357190"/>
          </a:xfrm>
          <a:prstGeom prst="actionButtonHom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7" name="16 CuadroTexto"/>
          <p:cNvSpPr txBox="1"/>
          <p:nvPr/>
        </p:nvSpPr>
        <p:spPr>
          <a:xfrm>
            <a:off x="8572528" y="5661248"/>
            <a:ext cx="463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428596" y="357166"/>
            <a:ext cx="7258072" cy="64294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Dividir la pantalla</a:t>
            </a:r>
            <a:b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428625" y="1285876"/>
            <a:ext cx="3857623" cy="1357306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Objetivo:  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endParaRPr kumimoji="0" lang="es-MX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r>
              <a:rPr kumimoji="0" lang="es-MX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Dividir</a:t>
            </a:r>
            <a:r>
              <a:rPr kumimoji="0" lang="es-MX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 hoja de cálculo para visualizarla en partes.</a:t>
            </a:r>
            <a:endParaRPr kumimoji="0" lang="es-MX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endParaRPr kumimoji="0" lang="es-MX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643436" y="1285860"/>
            <a:ext cx="3857652" cy="785818"/>
          </a:xfrm>
          <a:prstGeom prst="rect">
            <a:avLst/>
          </a:prstGeom>
          <a:ln w="952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2500" lnSpcReduction="20000"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700" b="1" dirty="0">
                <a:solidFill>
                  <a:srgbClr val="92D050"/>
                </a:solidFill>
                <a:latin typeface="+mn-lt"/>
                <a:cs typeface="+mn-cs"/>
              </a:rPr>
              <a:t>Ejercicios de  certificación:</a:t>
            </a: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endParaRPr lang="es-MX" sz="1600" dirty="0">
              <a:latin typeface="+mn-lt"/>
              <a:cs typeface="+mn-cs"/>
            </a:endParaRP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600" dirty="0">
                <a:latin typeface="+mn-lt"/>
                <a:cs typeface="+mn-cs"/>
                <a:hlinkClick r:id="rId2" action="ppaction://hlinkfile"/>
              </a:rPr>
              <a:t>Utilizar </a:t>
            </a:r>
            <a:r>
              <a:rPr lang="es-MX" sz="1600" dirty="0" smtClean="0">
                <a:latin typeface="+mn-lt"/>
                <a:cs typeface="+mn-cs"/>
                <a:hlinkClick r:id="rId2" action="ppaction://hlinkfile"/>
              </a:rPr>
              <a:t>la Práctica 10 </a:t>
            </a:r>
            <a:r>
              <a:rPr lang="es-MX" sz="1600" dirty="0">
                <a:latin typeface="+mn-lt"/>
                <a:cs typeface="+mn-cs"/>
                <a:hlinkClick r:id="rId2" action="ppaction://hlinkfile"/>
              </a:rPr>
              <a:t>de Excel</a:t>
            </a:r>
            <a:endParaRPr lang="es-MX" sz="16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MX" sz="14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ES" sz="1400" dirty="0">
              <a:latin typeface="+mn-lt"/>
              <a:cs typeface="+mn-cs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643465" y="2357430"/>
            <a:ext cx="3857625" cy="307975"/>
          </a:xfrm>
          <a:prstGeom prst="rect">
            <a:avLst/>
          </a:prstGeom>
          <a:ln w="9525">
            <a:solidFill>
              <a:srgbClr val="92D050"/>
            </a:solidFill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MX" sz="1400" b="1" dirty="0">
                <a:latin typeface="+mn-lt"/>
                <a:cs typeface="+mn-cs"/>
              </a:rPr>
              <a:t>Duración aproximada:   </a:t>
            </a:r>
            <a:r>
              <a:rPr lang="es-MX" sz="1400" b="1" dirty="0" smtClean="0">
                <a:latin typeface="+mn-lt"/>
                <a:cs typeface="+mn-cs"/>
              </a:rPr>
              <a:t>5 </a:t>
            </a:r>
            <a:r>
              <a:rPr lang="es-MX" sz="1400" b="1" dirty="0">
                <a:latin typeface="+mn-lt"/>
                <a:cs typeface="+mn-cs"/>
              </a:rPr>
              <a:t>minutos  </a:t>
            </a:r>
          </a:p>
        </p:txBody>
      </p:sp>
      <p:sp>
        <p:nvSpPr>
          <p:cNvPr id="9" name="8 Rectángulo"/>
          <p:cNvSpPr/>
          <p:nvPr/>
        </p:nvSpPr>
        <p:spPr>
          <a:xfrm>
            <a:off x="500034" y="3000372"/>
            <a:ext cx="8001056" cy="3500443"/>
          </a:xfrm>
          <a:prstGeom prst="rect">
            <a:avLst/>
          </a:prstGeom>
          <a:noFill/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1" name="12 CuadroTexto"/>
          <p:cNvSpPr txBox="1">
            <a:spLocks noChangeArrowheads="1"/>
          </p:cNvSpPr>
          <p:nvPr/>
        </p:nvSpPr>
        <p:spPr bwMode="auto">
          <a:xfrm>
            <a:off x="642920" y="3143248"/>
            <a:ext cx="1357312" cy="294183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600" b="1" dirty="0">
                <a:solidFill>
                  <a:srgbClr val="92D050"/>
                </a:solidFill>
                <a:latin typeface="+mn-lt"/>
                <a:cs typeface="+mn-cs"/>
              </a:rPr>
              <a:t>Vista Previa</a:t>
            </a:r>
            <a:endParaRPr lang="es-ES" sz="1600" b="1" dirty="0">
              <a:solidFill>
                <a:srgbClr val="92D050"/>
              </a:solidFill>
              <a:latin typeface="+mn-lt"/>
              <a:cs typeface="+mn-cs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00910">
            <a:off x="7767911" y="426215"/>
            <a:ext cx="596964" cy="48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11 CuadroTexto"/>
          <p:cNvSpPr txBox="1">
            <a:spLocks noChangeArrowheads="1"/>
          </p:cNvSpPr>
          <p:nvPr/>
        </p:nvSpPr>
        <p:spPr bwMode="auto">
          <a:xfrm>
            <a:off x="5494643" y="3861048"/>
            <a:ext cx="25717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 b="1" dirty="0" smtClean="0">
                <a:latin typeface="Calibri" pitchFamily="34" charset="0"/>
              </a:rPr>
              <a:t>Dividir la pantalla</a:t>
            </a:r>
            <a:endParaRPr lang="es-MX" sz="1200" b="1" dirty="0">
              <a:latin typeface="Calibri" pitchFamily="34" charset="0"/>
            </a:endParaRPr>
          </a:p>
          <a:p>
            <a:r>
              <a:rPr lang="es-MX" sz="1200" dirty="0">
                <a:latin typeface="Calibri" pitchFamily="34" charset="0"/>
              </a:rPr>
              <a:t>1.- Ficha </a:t>
            </a:r>
            <a:r>
              <a:rPr lang="es-MX" sz="1200" dirty="0" smtClean="0">
                <a:latin typeface="Calibri" pitchFamily="34" charset="0"/>
              </a:rPr>
              <a:t>Vista.</a:t>
            </a:r>
          </a:p>
          <a:p>
            <a:r>
              <a:rPr lang="es-MX" sz="1200" dirty="0" smtClean="0">
                <a:latin typeface="Calibri" pitchFamily="34" charset="0"/>
              </a:rPr>
              <a:t>2.- Grupo Ventana.</a:t>
            </a:r>
            <a:endParaRPr lang="es-MX" sz="1200" dirty="0">
              <a:latin typeface="Calibri" pitchFamily="34" charset="0"/>
            </a:endParaRPr>
          </a:p>
          <a:p>
            <a:r>
              <a:rPr lang="es-MX" sz="1200" dirty="0">
                <a:latin typeface="Calibri" pitchFamily="34" charset="0"/>
              </a:rPr>
              <a:t>2</a:t>
            </a:r>
            <a:r>
              <a:rPr lang="es-MX" sz="1200" dirty="0" smtClean="0">
                <a:latin typeface="Calibri" pitchFamily="34" charset="0"/>
              </a:rPr>
              <a:t>.- Dividir.</a:t>
            </a:r>
          </a:p>
        </p:txBody>
      </p:sp>
      <p:sp>
        <p:nvSpPr>
          <p:cNvPr id="15" name="14 Botón de acción: Inicio">
            <a:hlinkClick r:id="rId4" action="ppaction://hlinksldjump" highlightClick="1"/>
          </p:cNvPr>
          <p:cNvSpPr/>
          <p:nvPr/>
        </p:nvSpPr>
        <p:spPr>
          <a:xfrm>
            <a:off x="8572528" y="6072206"/>
            <a:ext cx="500066" cy="428628"/>
          </a:xfrm>
          <a:prstGeom prst="actionButtonHom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81" b="68502"/>
          <a:stretch/>
        </p:blipFill>
        <p:spPr bwMode="auto">
          <a:xfrm>
            <a:off x="899592" y="3656202"/>
            <a:ext cx="3698076" cy="171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8572528" y="5661248"/>
            <a:ext cx="463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57166"/>
            <a:ext cx="7258072" cy="64294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2000" dirty="0" smtClean="0">
                <a:solidFill>
                  <a:schemeClr val="bg1"/>
                </a:solidFill>
              </a:rPr>
              <a:t>Convertir texto en columnas</a:t>
            </a:r>
            <a:br>
              <a:rPr lang="es-MX" sz="2000" dirty="0" smtClean="0">
                <a:solidFill>
                  <a:schemeClr val="bg1"/>
                </a:solidFill>
              </a:rPr>
            </a:br>
            <a:r>
              <a:rPr lang="es-MX" sz="2000" dirty="0" smtClean="0">
                <a:solidFill>
                  <a:schemeClr val="bg1"/>
                </a:solidFill>
              </a:rPr>
              <a:t/>
            </a:r>
            <a:br>
              <a:rPr lang="es-MX" sz="2000" dirty="0" smtClean="0">
                <a:solidFill>
                  <a:schemeClr val="bg1"/>
                </a:solidFill>
              </a:rPr>
            </a:b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625" y="1285860"/>
            <a:ext cx="3857623" cy="1357306"/>
          </a:xfrm>
          <a:ln>
            <a:solidFill>
              <a:schemeClr val="accent3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None/>
              <a:defRPr/>
            </a:pPr>
            <a:r>
              <a:rPr lang="es-MX" b="1" dirty="0" smtClean="0">
                <a:solidFill>
                  <a:srgbClr val="92D050"/>
                </a:solidFill>
              </a:rPr>
              <a:t>Objetivo:  </a:t>
            </a: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endParaRPr lang="es-MX" sz="1200" b="0" dirty="0" smtClean="0"/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r>
              <a:rPr lang="es-MX" b="0" dirty="0" smtClean="0"/>
              <a:t>Aprender a separar el contenido de celdas simples en diferentes columnas. </a:t>
            </a: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endParaRPr lang="es-MX" sz="1200" b="0" dirty="0" smtClean="0"/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endParaRPr lang="es-MX" sz="1200" dirty="0" smtClean="0"/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endParaRPr lang="es-MX" sz="1200" dirty="0" smtClean="0"/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endParaRPr lang="es-MX" sz="1200" dirty="0" smtClean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643438" y="1285860"/>
            <a:ext cx="3857652" cy="785818"/>
          </a:xfrm>
          <a:prstGeom prst="rect">
            <a:avLst/>
          </a:prstGeom>
          <a:ln w="952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2500" lnSpcReduction="20000"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700" b="1" dirty="0">
                <a:solidFill>
                  <a:srgbClr val="92D050"/>
                </a:solidFill>
                <a:latin typeface="+mn-lt"/>
                <a:cs typeface="+mn-cs"/>
              </a:rPr>
              <a:t>Ejercicios de  certificación</a:t>
            </a:r>
            <a:r>
              <a:rPr lang="es-MX" sz="1500" b="1" dirty="0">
                <a:solidFill>
                  <a:srgbClr val="92D050"/>
                </a:solidFill>
                <a:latin typeface="+mn-lt"/>
                <a:cs typeface="+mn-cs"/>
              </a:rPr>
              <a:t>:</a:t>
            </a: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endParaRPr lang="es-MX" sz="1600" dirty="0">
              <a:latin typeface="+mn-lt"/>
              <a:cs typeface="+mn-cs"/>
            </a:endParaRP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500" dirty="0">
                <a:latin typeface="+mn-lt"/>
                <a:cs typeface="+mn-cs"/>
                <a:hlinkClick r:id="rId3" action="ppaction://hlinkfile"/>
              </a:rPr>
              <a:t>Utilizar </a:t>
            </a:r>
            <a:r>
              <a:rPr lang="es-MX" sz="1500" dirty="0" smtClean="0">
                <a:latin typeface="+mn-lt"/>
                <a:cs typeface="+mn-cs"/>
                <a:hlinkClick r:id="rId3" action="ppaction://hlinkfile"/>
              </a:rPr>
              <a:t>la Práctica 11 </a:t>
            </a:r>
            <a:r>
              <a:rPr lang="es-MX" sz="1500" dirty="0">
                <a:latin typeface="+mn-lt"/>
                <a:cs typeface="+mn-cs"/>
                <a:hlinkClick r:id="rId3" action="ppaction://hlinkfile"/>
              </a:rPr>
              <a:t>de Excel</a:t>
            </a:r>
            <a:endParaRPr lang="es-MX" sz="16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MX" sz="14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ES" sz="1400" dirty="0">
              <a:latin typeface="+mn-lt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643465" y="2357430"/>
            <a:ext cx="3857625" cy="307975"/>
          </a:xfrm>
          <a:prstGeom prst="rect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MX" sz="1400" b="1" dirty="0">
                <a:latin typeface="+mn-lt"/>
                <a:cs typeface="+mn-cs"/>
              </a:rPr>
              <a:t>Duración aproximada:   </a:t>
            </a:r>
            <a:r>
              <a:rPr lang="es-MX" sz="1400" b="1" dirty="0" smtClean="0">
                <a:latin typeface="+mn-lt"/>
                <a:cs typeface="+mn-cs"/>
              </a:rPr>
              <a:t>10 </a:t>
            </a:r>
            <a:r>
              <a:rPr lang="es-MX" sz="1400" b="1" dirty="0">
                <a:latin typeface="+mn-lt"/>
                <a:cs typeface="+mn-cs"/>
              </a:rPr>
              <a:t>minutos  </a:t>
            </a:r>
          </a:p>
        </p:txBody>
      </p:sp>
      <p:sp>
        <p:nvSpPr>
          <p:cNvPr id="16397" name="9 CuadroTexto"/>
          <p:cNvSpPr txBox="1">
            <a:spLocks noChangeArrowheads="1"/>
          </p:cNvSpPr>
          <p:nvPr/>
        </p:nvSpPr>
        <p:spPr bwMode="auto">
          <a:xfrm>
            <a:off x="5214942" y="4357694"/>
            <a:ext cx="235743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 b="1" dirty="0">
                <a:latin typeface="Calibri" pitchFamily="34" charset="0"/>
              </a:rPr>
              <a:t>Convertir </a:t>
            </a:r>
            <a:r>
              <a:rPr lang="es-MX" sz="1200" b="1" dirty="0" smtClean="0">
                <a:latin typeface="Calibri" pitchFamily="34" charset="0"/>
              </a:rPr>
              <a:t>texto </a:t>
            </a:r>
            <a:r>
              <a:rPr lang="es-MX" sz="1200" b="1" dirty="0">
                <a:latin typeface="Calibri" pitchFamily="34" charset="0"/>
              </a:rPr>
              <a:t>en columnas</a:t>
            </a:r>
          </a:p>
          <a:p>
            <a:r>
              <a:rPr lang="es-MX" sz="1200" dirty="0" smtClean="0">
                <a:latin typeface="Calibri" pitchFamily="34" charset="0"/>
              </a:rPr>
              <a:t>1.- </a:t>
            </a:r>
            <a:r>
              <a:rPr lang="es-MX" sz="1200" dirty="0">
                <a:latin typeface="Calibri" pitchFamily="34" charset="0"/>
              </a:rPr>
              <a:t>Ficha </a:t>
            </a:r>
            <a:r>
              <a:rPr lang="es-MX" sz="1200" dirty="0" smtClean="0">
                <a:latin typeface="Calibri" pitchFamily="34" charset="0"/>
              </a:rPr>
              <a:t>Datos.</a:t>
            </a:r>
            <a:endParaRPr lang="es-MX" sz="1200" dirty="0">
              <a:latin typeface="Calibri" pitchFamily="34" charset="0"/>
            </a:endParaRPr>
          </a:p>
          <a:p>
            <a:r>
              <a:rPr lang="es-MX" sz="1200" dirty="0">
                <a:latin typeface="Calibri" pitchFamily="34" charset="0"/>
              </a:rPr>
              <a:t>2</a:t>
            </a:r>
            <a:r>
              <a:rPr lang="es-MX" sz="1200" dirty="0" smtClean="0">
                <a:latin typeface="Calibri" pitchFamily="34" charset="0"/>
              </a:rPr>
              <a:t>.- Grupo Herramienta de datos.</a:t>
            </a:r>
          </a:p>
          <a:p>
            <a:r>
              <a:rPr lang="es-MX" sz="1200" dirty="0" smtClean="0">
                <a:latin typeface="Calibri" pitchFamily="34" charset="0"/>
              </a:rPr>
              <a:t>3.- Botón Texto </a:t>
            </a:r>
            <a:r>
              <a:rPr lang="es-MX" sz="1200" dirty="0">
                <a:latin typeface="Calibri" pitchFamily="34" charset="0"/>
              </a:rPr>
              <a:t>en </a:t>
            </a:r>
            <a:r>
              <a:rPr lang="es-MX" sz="1200" dirty="0" smtClean="0">
                <a:latin typeface="Calibri" pitchFamily="34" charset="0"/>
              </a:rPr>
              <a:t>columnas. </a:t>
            </a:r>
            <a:endParaRPr lang="es-MX" sz="1200" dirty="0">
              <a:latin typeface="Calibri" pitchFamily="34" charset="0"/>
            </a:endParaRPr>
          </a:p>
          <a:p>
            <a:r>
              <a:rPr lang="es-MX" sz="1200" dirty="0">
                <a:latin typeface="Calibri" pitchFamily="34" charset="0"/>
              </a:rPr>
              <a:t>4</a:t>
            </a:r>
            <a:r>
              <a:rPr lang="es-MX" sz="1200" dirty="0" smtClean="0">
                <a:latin typeface="Calibri" pitchFamily="34" charset="0"/>
              </a:rPr>
              <a:t>.- Seguir el Asistente.</a:t>
            </a:r>
            <a:endParaRPr lang="es-ES" sz="1200" dirty="0">
              <a:latin typeface="Calibri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28597" y="3071810"/>
            <a:ext cx="8072493" cy="3429005"/>
          </a:xfrm>
          <a:prstGeom prst="rect">
            <a:avLst/>
          </a:prstGeom>
          <a:noFill/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pic>
        <p:nvPicPr>
          <p:cNvPr id="1640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3500438"/>
            <a:ext cx="2286016" cy="2901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3" name="12 CuadroTexto"/>
          <p:cNvSpPr txBox="1">
            <a:spLocks noChangeArrowheads="1"/>
          </p:cNvSpPr>
          <p:nvPr/>
        </p:nvSpPr>
        <p:spPr bwMode="auto">
          <a:xfrm>
            <a:off x="571482" y="3214686"/>
            <a:ext cx="1357312" cy="294183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600" b="1" dirty="0">
                <a:solidFill>
                  <a:srgbClr val="92D050"/>
                </a:solidFill>
                <a:latin typeface="+mn-lt"/>
                <a:cs typeface="+mn-cs"/>
              </a:rPr>
              <a:t>Vista Previa</a:t>
            </a:r>
            <a:endParaRPr lang="es-ES" sz="1600" b="1" dirty="0">
              <a:solidFill>
                <a:srgbClr val="92D050"/>
              </a:solidFill>
              <a:latin typeface="+mn-lt"/>
              <a:cs typeface="+mn-cs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900910">
            <a:off x="7767911" y="426215"/>
            <a:ext cx="596964" cy="48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Botón de acción: Inicio">
            <a:hlinkClick r:id="rId6" action="ppaction://hlinksldjump" highlightClick="1"/>
          </p:cNvPr>
          <p:cNvSpPr/>
          <p:nvPr/>
        </p:nvSpPr>
        <p:spPr>
          <a:xfrm>
            <a:off x="8572528" y="6143644"/>
            <a:ext cx="500066" cy="357190"/>
          </a:xfrm>
          <a:prstGeom prst="actionButtonHom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8644536" y="5661248"/>
            <a:ext cx="391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500034" y="3000372"/>
            <a:ext cx="8001056" cy="3500443"/>
          </a:xfrm>
          <a:prstGeom prst="rect">
            <a:avLst/>
          </a:prstGeom>
          <a:ln w="9525"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357166"/>
            <a:ext cx="7215238" cy="665321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2000" dirty="0" smtClean="0">
                <a:solidFill>
                  <a:schemeClr val="bg1"/>
                </a:solidFill>
              </a:rPr>
              <a:t>Copiar una serie</a:t>
            </a:r>
            <a:br>
              <a:rPr lang="es-MX" sz="2000" dirty="0" smtClean="0">
                <a:solidFill>
                  <a:schemeClr val="bg1"/>
                </a:solidFill>
              </a:rPr>
            </a:br>
            <a:r>
              <a:rPr lang="es-MX" sz="2000" dirty="0" smtClean="0">
                <a:solidFill>
                  <a:schemeClr val="bg1"/>
                </a:solidFill>
              </a:rPr>
              <a:t/>
            </a:r>
            <a:br>
              <a:rPr lang="es-MX" sz="2000" dirty="0" smtClean="0">
                <a:solidFill>
                  <a:schemeClr val="bg1"/>
                </a:solidFill>
              </a:rPr>
            </a:b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625" y="1214438"/>
            <a:ext cx="3857623" cy="1428744"/>
          </a:xfrm>
          <a:ln w="9525"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buNone/>
              <a:defRPr/>
            </a:pPr>
            <a:r>
              <a:rPr lang="es-MX" b="1" dirty="0" smtClean="0">
                <a:solidFill>
                  <a:srgbClr val="92D050"/>
                </a:solidFill>
              </a:rPr>
              <a:t>Objetivo:  </a:t>
            </a: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endParaRPr lang="es-MX" b="0" dirty="0" smtClean="0"/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r>
              <a:rPr lang="es-MX" b="0" dirty="0" smtClean="0"/>
              <a:t>Crear una serie de datos, números, fechas o listas. </a:t>
            </a: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endParaRPr lang="es-MX" sz="1200" dirty="0" smtClean="0"/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endParaRPr lang="es-MX" sz="1200" dirty="0" smtClean="0"/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endParaRPr lang="es-MX" sz="1200" dirty="0" smtClean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643465" y="1285860"/>
            <a:ext cx="3857625" cy="714380"/>
          </a:xfrm>
          <a:prstGeom prst="rect">
            <a:avLst/>
          </a:prstGeom>
          <a:ln w="9525"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900" b="1" dirty="0">
                <a:solidFill>
                  <a:srgbClr val="92D050"/>
                </a:solidFill>
              </a:rPr>
              <a:t>Ejercicios de  certificación:</a:t>
            </a: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endParaRPr lang="es-MX" sz="1600" dirty="0"/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600" dirty="0">
                <a:hlinkClick r:id="rId2" action="ppaction://hlinkfile"/>
              </a:rPr>
              <a:t>Utilizar </a:t>
            </a:r>
            <a:r>
              <a:rPr lang="es-MX" sz="1600" dirty="0" smtClean="0">
                <a:hlinkClick r:id="rId2" action="ppaction://hlinkfile"/>
              </a:rPr>
              <a:t>la Práctica 12 </a:t>
            </a:r>
            <a:r>
              <a:rPr lang="es-MX" sz="1600" dirty="0">
                <a:hlinkClick r:id="rId2" action="ppaction://hlinkfile"/>
              </a:rPr>
              <a:t>de Excel</a:t>
            </a:r>
            <a:endParaRPr lang="es-MX" sz="1600" dirty="0">
              <a:solidFill>
                <a:schemeClr val="tx1"/>
              </a:solidFill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tx1"/>
              </a:solidFill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643465" y="2335207"/>
            <a:ext cx="3857625" cy="307975"/>
          </a:xfrm>
          <a:prstGeom prst="rect">
            <a:avLst/>
          </a:prstGeom>
          <a:ln w="9525"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MX" sz="1400" b="1" dirty="0"/>
              <a:t>Duración aproximada:   </a:t>
            </a:r>
            <a:r>
              <a:rPr lang="es-MX" sz="1400" b="1" dirty="0" smtClean="0"/>
              <a:t>15 </a:t>
            </a:r>
            <a:r>
              <a:rPr lang="es-MX" sz="1400" b="1" dirty="0"/>
              <a:t>minutos 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5143504" y="4357694"/>
            <a:ext cx="1948776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b="1" dirty="0"/>
              <a:t>Copiar una serie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dirty="0" smtClean="0"/>
              <a:t>1.- </a:t>
            </a:r>
            <a:r>
              <a:rPr lang="es-MX" sz="1200" dirty="0"/>
              <a:t>Ficha </a:t>
            </a:r>
            <a:r>
              <a:rPr lang="es-MX" sz="1200" dirty="0" smtClean="0"/>
              <a:t>Inicio.</a:t>
            </a:r>
            <a:endParaRPr lang="es-MX" sz="12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dirty="0" smtClean="0"/>
              <a:t>2.- Grupo Modificar.</a:t>
            </a:r>
            <a:endParaRPr lang="es-MX" sz="12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dirty="0"/>
              <a:t>3</a:t>
            </a:r>
            <a:r>
              <a:rPr lang="es-MX" sz="1200" dirty="0" smtClean="0"/>
              <a:t>.- Botón Rellenar.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dirty="0" smtClean="0"/>
              <a:t>4.- Opción Series.</a:t>
            </a:r>
            <a:endParaRPr lang="es-ES" sz="1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643314"/>
            <a:ext cx="1714500" cy="2366962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11278" name="12 CuadroTexto"/>
          <p:cNvSpPr txBox="1">
            <a:spLocks noChangeArrowheads="1"/>
          </p:cNvSpPr>
          <p:nvPr/>
        </p:nvSpPr>
        <p:spPr bwMode="auto">
          <a:xfrm>
            <a:off x="642920" y="3143248"/>
            <a:ext cx="1357312" cy="294183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600" b="1" dirty="0">
                <a:solidFill>
                  <a:srgbClr val="92D050"/>
                </a:solidFill>
                <a:latin typeface="+mn-lt"/>
                <a:cs typeface="+mn-cs"/>
              </a:rPr>
              <a:t>Vista Previa</a:t>
            </a:r>
            <a:endParaRPr lang="es-ES" sz="1600" b="1" dirty="0">
              <a:solidFill>
                <a:srgbClr val="92D050"/>
              </a:solidFill>
              <a:latin typeface="+mn-lt"/>
              <a:cs typeface="+mn-cs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00910">
            <a:off x="7767911" y="426215"/>
            <a:ext cx="596964" cy="48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Botón de acción: Inicio">
            <a:hlinkClick r:id="rId5" action="ppaction://hlinksldjump" highlightClick="1"/>
          </p:cNvPr>
          <p:cNvSpPr/>
          <p:nvPr/>
        </p:nvSpPr>
        <p:spPr>
          <a:xfrm>
            <a:off x="8572528" y="6143644"/>
            <a:ext cx="500066" cy="357190"/>
          </a:xfrm>
          <a:prstGeom prst="actionButtonHom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11 CuadroTexto"/>
          <p:cNvSpPr txBox="1"/>
          <p:nvPr/>
        </p:nvSpPr>
        <p:spPr>
          <a:xfrm>
            <a:off x="8644536" y="5661248"/>
            <a:ext cx="391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57166"/>
            <a:ext cx="7186634" cy="64294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2000" dirty="0" smtClean="0">
                <a:solidFill>
                  <a:schemeClr val="bg1"/>
                </a:solidFill>
              </a:rPr>
              <a:t>Pegado especial</a:t>
            </a:r>
            <a:br>
              <a:rPr lang="es-MX" sz="2000" dirty="0" smtClean="0">
                <a:solidFill>
                  <a:schemeClr val="bg1"/>
                </a:solidFill>
              </a:rPr>
            </a:b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625" y="1357314"/>
            <a:ext cx="3857623" cy="1285868"/>
          </a:xfrm>
          <a:ln>
            <a:solidFill>
              <a:schemeClr val="accent3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None/>
              <a:defRPr/>
            </a:pPr>
            <a:r>
              <a:rPr lang="es-MX" b="1" dirty="0" smtClean="0">
                <a:solidFill>
                  <a:srgbClr val="92D050"/>
                </a:solidFill>
              </a:rPr>
              <a:t>Objetivo:  </a:t>
            </a: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r>
              <a:rPr lang="es-MX" b="0" dirty="0" smtClean="0"/>
              <a:t>Pegar sólo los valores de las celdas de origen.</a:t>
            </a: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endParaRPr lang="es-MX" dirty="0" smtClean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643436" y="1357298"/>
            <a:ext cx="3857652" cy="857256"/>
          </a:xfrm>
          <a:prstGeom prst="rect">
            <a:avLst/>
          </a:prstGeom>
          <a:ln w="952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lnSpcReduction="10000"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600" b="1" dirty="0">
                <a:solidFill>
                  <a:srgbClr val="92D050"/>
                </a:solidFill>
                <a:latin typeface="+mn-lt"/>
                <a:cs typeface="+mn-cs"/>
              </a:rPr>
              <a:t>Ejercicios de  certificación:</a:t>
            </a: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endParaRPr lang="es-MX" sz="1600" dirty="0">
              <a:latin typeface="+mn-lt"/>
              <a:cs typeface="+mn-cs"/>
            </a:endParaRP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400" dirty="0">
                <a:latin typeface="+mn-lt"/>
                <a:cs typeface="+mn-cs"/>
                <a:hlinkClick r:id="rId2" action="ppaction://hlinkfile"/>
              </a:rPr>
              <a:t>Utilizar </a:t>
            </a:r>
            <a:r>
              <a:rPr lang="es-MX" sz="1400" dirty="0" smtClean="0">
                <a:latin typeface="+mn-lt"/>
                <a:cs typeface="+mn-cs"/>
                <a:hlinkClick r:id="rId2" action="ppaction://hlinkfile"/>
              </a:rPr>
              <a:t>la Práctica 13 </a:t>
            </a:r>
            <a:r>
              <a:rPr lang="es-MX" sz="1400" dirty="0">
                <a:latin typeface="+mn-lt"/>
                <a:cs typeface="+mn-cs"/>
                <a:hlinkClick r:id="rId2" action="ppaction://hlinkfile"/>
              </a:rPr>
              <a:t>de Excel</a:t>
            </a:r>
            <a:endParaRPr lang="es-MX" sz="14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MX" sz="14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ES" sz="1400" dirty="0">
              <a:latin typeface="+mn-lt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643465" y="2357430"/>
            <a:ext cx="3857625" cy="307975"/>
          </a:xfrm>
          <a:prstGeom prst="rect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MX" sz="1400" b="1" dirty="0">
                <a:latin typeface="+mn-lt"/>
                <a:cs typeface="+mn-cs"/>
              </a:rPr>
              <a:t>Duración aproximada:   </a:t>
            </a:r>
            <a:r>
              <a:rPr lang="es-MX" sz="1400" b="1" dirty="0" smtClean="0">
                <a:latin typeface="+mn-lt"/>
                <a:cs typeface="+mn-cs"/>
              </a:rPr>
              <a:t>5 </a:t>
            </a:r>
            <a:r>
              <a:rPr lang="es-MX" sz="1400" b="1" dirty="0">
                <a:latin typeface="+mn-lt"/>
                <a:cs typeface="+mn-cs"/>
              </a:rPr>
              <a:t>minutos  </a:t>
            </a:r>
          </a:p>
        </p:txBody>
      </p:sp>
      <p:sp>
        <p:nvSpPr>
          <p:cNvPr id="15373" name="9 CuadroTexto"/>
          <p:cNvSpPr txBox="1">
            <a:spLocks noChangeArrowheads="1"/>
          </p:cNvSpPr>
          <p:nvPr/>
        </p:nvSpPr>
        <p:spPr bwMode="auto">
          <a:xfrm>
            <a:off x="1142976" y="4286256"/>
            <a:ext cx="27860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 b="1" dirty="0" smtClean="0">
                <a:latin typeface="Calibri" pitchFamily="34" charset="0"/>
              </a:rPr>
              <a:t>Pegado especial</a:t>
            </a:r>
            <a:endParaRPr lang="es-MX" sz="1200" b="1" dirty="0">
              <a:latin typeface="Calibri" pitchFamily="34" charset="0"/>
            </a:endParaRPr>
          </a:p>
          <a:p>
            <a:r>
              <a:rPr lang="es-MX" sz="1200" dirty="0" smtClean="0">
                <a:latin typeface="Calibri" pitchFamily="34" charset="0"/>
              </a:rPr>
              <a:t>1.- Ficha Inicio.</a:t>
            </a:r>
            <a:endParaRPr lang="es-MX" sz="1200" dirty="0">
              <a:latin typeface="Calibri" pitchFamily="34" charset="0"/>
            </a:endParaRPr>
          </a:p>
          <a:p>
            <a:r>
              <a:rPr lang="es-MX" sz="1200" dirty="0">
                <a:latin typeface="Calibri" pitchFamily="34" charset="0"/>
              </a:rPr>
              <a:t>2</a:t>
            </a:r>
            <a:r>
              <a:rPr lang="es-MX" sz="1200" dirty="0" smtClean="0">
                <a:latin typeface="Calibri" pitchFamily="34" charset="0"/>
              </a:rPr>
              <a:t>.- Grupo Portapapeles.</a:t>
            </a:r>
            <a:endParaRPr lang="es-MX" sz="1200" dirty="0">
              <a:latin typeface="Calibri" pitchFamily="34" charset="0"/>
            </a:endParaRPr>
          </a:p>
          <a:p>
            <a:r>
              <a:rPr lang="es-MX" sz="1200" dirty="0">
                <a:latin typeface="Calibri" pitchFamily="34" charset="0"/>
              </a:rPr>
              <a:t>3.- </a:t>
            </a:r>
            <a:r>
              <a:rPr lang="es-MX" sz="1200" dirty="0" smtClean="0">
                <a:latin typeface="Calibri" pitchFamily="34" charset="0"/>
              </a:rPr>
              <a:t>Flecha desplegable Pegar.</a:t>
            </a:r>
          </a:p>
          <a:p>
            <a:r>
              <a:rPr lang="es-MX" sz="1200" dirty="0" smtClean="0">
                <a:latin typeface="Calibri" pitchFamily="34" charset="0"/>
              </a:rPr>
              <a:t>4.- Pegado especial.</a:t>
            </a:r>
            <a:endParaRPr lang="es-MX" sz="1200" dirty="0">
              <a:latin typeface="Calibri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500035" y="3071810"/>
            <a:ext cx="8001055" cy="3429007"/>
          </a:xfrm>
          <a:prstGeom prst="rect">
            <a:avLst/>
          </a:prstGeom>
          <a:noFill/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5377" name="10 CuadroTexto"/>
          <p:cNvSpPr txBox="1">
            <a:spLocks noChangeArrowheads="1"/>
          </p:cNvSpPr>
          <p:nvPr/>
        </p:nvSpPr>
        <p:spPr bwMode="auto">
          <a:xfrm>
            <a:off x="642920" y="3214686"/>
            <a:ext cx="1357312" cy="338137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600" b="1" dirty="0">
                <a:solidFill>
                  <a:srgbClr val="92D050"/>
                </a:solidFill>
                <a:latin typeface="+mn-lt"/>
                <a:cs typeface="+mn-cs"/>
              </a:rPr>
              <a:t>Vista Previa</a:t>
            </a:r>
            <a:endParaRPr lang="es-ES" sz="1600" b="1" dirty="0">
              <a:solidFill>
                <a:srgbClr val="92D050"/>
              </a:solidFill>
              <a:latin typeface="+mn-lt"/>
              <a:cs typeface="+mn-cs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00910">
            <a:off x="7767911" y="426215"/>
            <a:ext cx="596964" cy="48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Botón de acción: Inicio">
            <a:hlinkClick r:id="rId4" action="ppaction://hlinksldjump" highlightClick="1"/>
          </p:cNvPr>
          <p:cNvSpPr/>
          <p:nvPr/>
        </p:nvSpPr>
        <p:spPr>
          <a:xfrm>
            <a:off x="8572528" y="6143644"/>
            <a:ext cx="500066" cy="357190"/>
          </a:xfrm>
          <a:prstGeom prst="actionButtonHom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230" y="3617125"/>
            <a:ext cx="2867025" cy="2124075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>
            <a:off x="8572528" y="5661248"/>
            <a:ext cx="463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57166"/>
            <a:ext cx="7186634" cy="64294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2000" dirty="0" smtClean="0">
                <a:solidFill>
                  <a:schemeClr val="bg1"/>
                </a:solidFill>
              </a:rPr>
              <a:t>Resumir datos usando funciones (Max, Min, Promedio)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625" y="1285876"/>
            <a:ext cx="3786185" cy="1357306"/>
          </a:xfrm>
          <a:ln>
            <a:solidFill>
              <a:schemeClr val="accent3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None/>
              <a:defRPr/>
            </a:pPr>
            <a:r>
              <a:rPr lang="es-MX" b="1" dirty="0" smtClean="0">
                <a:solidFill>
                  <a:srgbClr val="92D050"/>
                </a:solidFill>
              </a:rPr>
              <a:t>Objetivo:  </a:t>
            </a: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r>
              <a:rPr lang="es-MX" b="0" dirty="0" smtClean="0"/>
              <a:t>Excel cuenta con un gran número de funciones para diferentes usos, por lo tanto vamos a aprender a utilizarlas sustituyendo parámetros. </a:t>
            </a: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endParaRPr lang="es-MX" sz="1200" dirty="0" smtClean="0"/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endParaRPr lang="es-MX" sz="1100" dirty="0" smtClean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643436" y="1285860"/>
            <a:ext cx="3857652" cy="785818"/>
          </a:xfrm>
          <a:prstGeom prst="rect">
            <a:avLst/>
          </a:prstGeom>
          <a:ln w="9525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2500" lnSpcReduction="20000"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700" b="1" dirty="0">
                <a:solidFill>
                  <a:srgbClr val="92D050"/>
                </a:solidFill>
                <a:latin typeface="+mn-lt"/>
                <a:cs typeface="+mn-cs"/>
              </a:rPr>
              <a:t>Ejercicios de  certificación:</a:t>
            </a: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endParaRPr lang="es-MX" sz="1600" dirty="0">
              <a:latin typeface="+mn-lt"/>
              <a:cs typeface="+mn-cs"/>
            </a:endParaRP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600" dirty="0">
                <a:latin typeface="+mn-lt"/>
                <a:cs typeface="+mn-cs"/>
                <a:hlinkClick r:id="rId2" action="ppaction://hlinkfile"/>
              </a:rPr>
              <a:t>Utilizar </a:t>
            </a:r>
            <a:r>
              <a:rPr lang="es-MX" sz="1600" dirty="0" smtClean="0">
                <a:latin typeface="+mn-lt"/>
                <a:cs typeface="+mn-cs"/>
                <a:hlinkClick r:id="rId2" action="ppaction://hlinkfile"/>
              </a:rPr>
              <a:t>la Práctica 14 </a:t>
            </a:r>
            <a:r>
              <a:rPr lang="es-MX" sz="1600" dirty="0">
                <a:latin typeface="+mn-lt"/>
                <a:cs typeface="+mn-cs"/>
                <a:hlinkClick r:id="rId2" action="ppaction://hlinkfile"/>
              </a:rPr>
              <a:t>de Excel</a:t>
            </a:r>
            <a:endParaRPr lang="es-MX" sz="16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MX" sz="14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ES" sz="1400" dirty="0">
              <a:latin typeface="+mn-lt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643465" y="2335207"/>
            <a:ext cx="3857625" cy="307975"/>
          </a:xfrm>
          <a:prstGeom prst="rect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MX" sz="1400" b="1" dirty="0">
                <a:latin typeface="+mn-lt"/>
                <a:cs typeface="+mn-cs"/>
              </a:rPr>
              <a:t>Duración aproximada:   </a:t>
            </a:r>
            <a:r>
              <a:rPr lang="es-MX" sz="1400" b="1" dirty="0" smtClean="0">
                <a:latin typeface="+mn-lt"/>
                <a:cs typeface="+mn-cs"/>
              </a:rPr>
              <a:t>15 </a:t>
            </a:r>
            <a:r>
              <a:rPr lang="es-MX" sz="1400" b="1" dirty="0">
                <a:latin typeface="+mn-lt"/>
                <a:cs typeface="+mn-cs"/>
              </a:rPr>
              <a:t>minutos  </a:t>
            </a:r>
          </a:p>
        </p:txBody>
      </p:sp>
      <p:sp>
        <p:nvSpPr>
          <p:cNvPr id="22541" name="9 CuadroTexto"/>
          <p:cNvSpPr txBox="1">
            <a:spLocks noChangeArrowheads="1"/>
          </p:cNvSpPr>
          <p:nvPr/>
        </p:nvSpPr>
        <p:spPr bwMode="auto">
          <a:xfrm>
            <a:off x="1142976" y="4214818"/>
            <a:ext cx="307181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 b="1" dirty="0" smtClean="0">
                <a:latin typeface="Calibri" pitchFamily="34" charset="0"/>
              </a:rPr>
              <a:t>Insertar función</a:t>
            </a:r>
            <a:endParaRPr lang="es-MX" sz="1200" b="1" dirty="0">
              <a:latin typeface="Calibri" pitchFamily="34" charset="0"/>
            </a:endParaRPr>
          </a:p>
          <a:p>
            <a:r>
              <a:rPr lang="es-MX" sz="1200" dirty="0" smtClean="0">
                <a:latin typeface="Calibri" pitchFamily="34" charset="0"/>
              </a:rPr>
              <a:t>1.- </a:t>
            </a:r>
            <a:r>
              <a:rPr lang="es-MX" sz="1200" dirty="0">
                <a:latin typeface="Calibri" pitchFamily="34" charset="0"/>
              </a:rPr>
              <a:t>Ficha </a:t>
            </a:r>
            <a:r>
              <a:rPr lang="es-MX" sz="1200" dirty="0" smtClean="0">
                <a:latin typeface="Calibri" pitchFamily="34" charset="0"/>
              </a:rPr>
              <a:t>Fórmulas. </a:t>
            </a:r>
            <a:endParaRPr lang="es-MX" sz="1200" dirty="0">
              <a:latin typeface="Calibri" pitchFamily="34" charset="0"/>
            </a:endParaRPr>
          </a:p>
          <a:p>
            <a:r>
              <a:rPr lang="es-MX" sz="1200" dirty="0">
                <a:latin typeface="Calibri" pitchFamily="34" charset="0"/>
              </a:rPr>
              <a:t>2</a:t>
            </a:r>
            <a:r>
              <a:rPr lang="es-MX" sz="1200" dirty="0" smtClean="0">
                <a:latin typeface="Calibri" pitchFamily="34" charset="0"/>
              </a:rPr>
              <a:t>.- Grupo Biblioteca de funciones. </a:t>
            </a:r>
          </a:p>
          <a:p>
            <a:r>
              <a:rPr lang="es-MX" sz="1200" dirty="0" smtClean="0">
                <a:latin typeface="Calibri" pitchFamily="34" charset="0"/>
              </a:rPr>
              <a:t>3.- Botón Insertar </a:t>
            </a:r>
            <a:r>
              <a:rPr lang="es-MX" sz="1200" dirty="0">
                <a:latin typeface="Calibri" pitchFamily="34" charset="0"/>
              </a:rPr>
              <a:t>f</a:t>
            </a:r>
            <a:r>
              <a:rPr lang="es-MX" sz="1200" dirty="0" smtClean="0">
                <a:latin typeface="Calibri" pitchFamily="34" charset="0"/>
              </a:rPr>
              <a:t>unción.</a:t>
            </a:r>
            <a:endParaRPr lang="es-MX" sz="1200" dirty="0">
              <a:latin typeface="Calibri" pitchFamily="34" charset="0"/>
            </a:endParaRPr>
          </a:p>
          <a:p>
            <a:r>
              <a:rPr lang="es-MX" sz="1200" dirty="0">
                <a:latin typeface="Calibri" pitchFamily="34" charset="0"/>
              </a:rPr>
              <a:t>4</a:t>
            </a:r>
            <a:r>
              <a:rPr lang="es-MX" sz="1200" dirty="0" smtClean="0">
                <a:latin typeface="Calibri" pitchFamily="34" charset="0"/>
              </a:rPr>
              <a:t>.- Seleccionar la categoría Estadísticas.</a:t>
            </a:r>
            <a:endParaRPr lang="es-MX" sz="1200" dirty="0">
              <a:latin typeface="Calibri" pitchFamily="34" charset="0"/>
            </a:endParaRPr>
          </a:p>
          <a:p>
            <a:r>
              <a:rPr lang="es-MX" sz="1200" dirty="0">
                <a:latin typeface="Calibri" pitchFamily="34" charset="0"/>
              </a:rPr>
              <a:t>5</a:t>
            </a:r>
            <a:r>
              <a:rPr lang="es-MX" sz="1200" dirty="0" smtClean="0">
                <a:latin typeface="Calibri" pitchFamily="34" charset="0"/>
              </a:rPr>
              <a:t>.- Función Promedio.</a:t>
            </a:r>
          </a:p>
          <a:p>
            <a:pPr marL="342900" indent="-342900"/>
            <a:r>
              <a:rPr lang="es-MX" sz="1200" dirty="0">
                <a:latin typeface="Calibri" pitchFamily="34" charset="0"/>
              </a:rPr>
              <a:t>6</a:t>
            </a:r>
            <a:r>
              <a:rPr lang="es-MX" sz="1200" dirty="0" smtClean="0">
                <a:latin typeface="Calibri" pitchFamily="34" charset="0"/>
              </a:rPr>
              <a:t>.- Seleccionar rangos múltiples.</a:t>
            </a:r>
            <a:endParaRPr lang="es-ES" sz="1200" dirty="0">
              <a:latin typeface="Calibri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500035" y="3071810"/>
            <a:ext cx="8001055" cy="3429005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pic>
        <p:nvPicPr>
          <p:cNvPr id="2254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500438"/>
            <a:ext cx="2714625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4429132"/>
            <a:ext cx="742580" cy="823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5" name="10 CuadroTexto"/>
          <p:cNvSpPr txBox="1">
            <a:spLocks noChangeArrowheads="1"/>
          </p:cNvSpPr>
          <p:nvPr/>
        </p:nvSpPr>
        <p:spPr bwMode="auto">
          <a:xfrm>
            <a:off x="642920" y="3214686"/>
            <a:ext cx="1357312" cy="294183"/>
          </a:xfrm>
          <a:prstGeom prst="rect">
            <a:avLst/>
          </a:prstGeom>
          <a:noFill/>
          <a:ln w="12700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600" b="1" dirty="0">
                <a:solidFill>
                  <a:srgbClr val="92D050"/>
                </a:solidFill>
                <a:latin typeface="+mn-lt"/>
                <a:cs typeface="+mn-cs"/>
              </a:rPr>
              <a:t>Vista Previa</a:t>
            </a:r>
            <a:endParaRPr lang="es-ES" sz="1600" b="1" dirty="0">
              <a:solidFill>
                <a:srgbClr val="92D050"/>
              </a:solidFill>
              <a:latin typeface="+mn-lt"/>
              <a:cs typeface="+mn-cs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900910">
            <a:off x="7767911" y="426215"/>
            <a:ext cx="596964" cy="48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Botón de acción: Inicio">
            <a:hlinkClick r:id="rId6" action="ppaction://hlinksldjump" highlightClick="1"/>
          </p:cNvPr>
          <p:cNvSpPr/>
          <p:nvPr/>
        </p:nvSpPr>
        <p:spPr>
          <a:xfrm>
            <a:off x="8572528" y="6143644"/>
            <a:ext cx="500066" cy="357190"/>
          </a:xfrm>
          <a:prstGeom prst="actionButtonHom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6" name="15 CuadroTexto"/>
          <p:cNvSpPr txBox="1"/>
          <p:nvPr/>
        </p:nvSpPr>
        <p:spPr>
          <a:xfrm>
            <a:off x="8572528" y="5661248"/>
            <a:ext cx="463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457200" y="357166"/>
            <a:ext cx="6900882" cy="64294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Insertar, mostrar, modificar y eliminar comentarios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428625" y="1214438"/>
            <a:ext cx="3857623" cy="1428744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Objetivo:  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endParaRPr kumimoji="0" lang="es-MX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r>
              <a:rPr kumimoji="0" lang="es-MX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Aprender a colocar comentarios o notas para especificar información relacionada con esa celda. 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endParaRPr kumimoji="0" lang="es-MX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endParaRPr kumimoji="0" lang="es-MX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643436" y="1285860"/>
            <a:ext cx="3857652" cy="714380"/>
          </a:xfrm>
          <a:prstGeom prst="rect">
            <a:avLst/>
          </a:prstGeom>
          <a:ln w="952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85000" lnSpcReduction="20000"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900" b="1" dirty="0">
                <a:solidFill>
                  <a:srgbClr val="92D050"/>
                </a:solidFill>
                <a:latin typeface="+mn-lt"/>
                <a:cs typeface="+mn-cs"/>
              </a:rPr>
              <a:t>Ejercicios de  certificación:</a:t>
            </a: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endParaRPr lang="es-MX" sz="1600" dirty="0">
              <a:latin typeface="+mn-lt"/>
              <a:cs typeface="+mn-cs"/>
            </a:endParaRP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600" dirty="0">
                <a:latin typeface="+mn-lt"/>
                <a:cs typeface="+mn-cs"/>
                <a:hlinkClick r:id="rId2" action="ppaction://hlinkfile"/>
              </a:rPr>
              <a:t>Utilizar </a:t>
            </a:r>
            <a:r>
              <a:rPr lang="es-MX" sz="1600" dirty="0" smtClean="0">
                <a:latin typeface="+mn-lt"/>
                <a:cs typeface="+mn-cs"/>
                <a:hlinkClick r:id="rId2" action="ppaction://hlinkfile"/>
              </a:rPr>
              <a:t>la Práctica 15 </a:t>
            </a:r>
            <a:r>
              <a:rPr lang="es-MX" sz="1600" dirty="0">
                <a:latin typeface="+mn-lt"/>
                <a:cs typeface="+mn-cs"/>
                <a:hlinkClick r:id="rId2" action="ppaction://hlinkfile"/>
              </a:rPr>
              <a:t>de Excel</a:t>
            </a:r>
            <a:endParaRPr lang="es-MX" sz="16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MX" sz="14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ES" sz="1400" dirty="0">
              <a:latin typeface="+mn-lt"/>
              <a:cs typeface="+mn-cs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643465" y="2335207"/>
            <a:ext cx="3857625" cy="307975"/>
          </a:xfrm>
          <a:prstGeom prst="rect">
            <a:avLst/>
          </a:prstGeom>
          <a:ln w="9525">
            <a:solidFill>
              <a:srgbClr val="92D050"/>
            </a:solidFill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MX" sz="1400" b="1" dirty="0">
                <a:latin typeface="+mn-lt"/>
                <a:cs typeface="+mn-cs"/>
              </a:rPr>
              <a:t>Duración aproximada:   10 minutos  </a:t>
            </a:r>
          </a:p>
        </p:txBody>
      </p:sp>
      <p:sp>
        <p:nvSpPr>
          <p:cNvPr id="8" name="9 CuadroTexto"/>
          <p:cNvSpPr txBox="1">
            <a:spLocks noChangeArrowheads="1"/>
          </p:cNvSpPr>
          <p:nvPr/>
        </p:nvSpPr>
        <p:spPr bwMode="auto">
          <a:xfrm>
            <a:off x="1214414" y="4214818"/>
            <a:ext cx="27860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 b="1" dirty="0">
                <a:latin typeface="Calibri" pitchFamily="34" charset="0"/>
              </a:rPr>
              <a:t>Comentarios</a:t>
            </a:r>
          </a:p>
          <a:p>
            <a:r>
              <a:rPr lang="es-MX" sz="1200" dirty="0" smtClean="0">
                <a:latin typeface="Calibri" pitchFamily="34" charset="0"/>
              </a:rPr>
              <a:t>1.-Ficha Revisar.</a:t>
            </a:r>
            <a:endParaRPr lang="es-MX" sz="1200" dirty="0">
              <a:latin typeface="Calibri" pitchFamily="34" charset="0"/>
            </a:endParaRPr>
          </a:p>
          <a:p>
            <a:r>
              <a:rPr lang="es-MX" sz="1200" dirty="0">
                <a:latin typeface="Calibri" pitchFamily="34" charset="0"/>
              </a:rPr>
              <a:t>2</a:t>
            </a:r>
            <a:r>
              <a:rPr lang="es-MX" sz="1200" dirty="0" smtClean="0">
                <a:latin typeface="Calibri" pitchFamily="34" charset="0"/>
              </a:rPr>
              <a:t>.-Grupo Comentarios. </a:t>
            </a:r>
            <a:endParaRPr lang="es-MX" sz="1200" dirty="0">
              <a:latin typeface="Calibri" pitchFamily="34" charset="0"/>
            </a:endParaRPr>
          </a:p>
          <a:p>
            <a:endParaRPr lang="es-ES" sz="1200" dirty="0">
              <a:latin typeface="Calibri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00035" y="3071810"/>
            <a:ext cx="8001055" cy="3429005"/>
          </a:xfrm>
          <a:prstGeom prst="rect">
            <a:avLst/>
          </a:prstGeom>
          <a:noFill/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786190"/>
            <a:ext cx="400050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CuadroTexto"/>
          <p:cNvSpPr txBox="1">
            <a:spLocks noChangeArrowheads="1"/>
          </p:cNvSpPr>
          <p:nvPr/>
        </p:nvSpPr>
        <p:spPr bwMode="auto">
          <a:xfrm>
            <a:off x="642920" y="3214686"/>
            <a:ext cx="1357312" cy="294183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600" b="1" dirty="0">
                <a:solidFill>
                  <a:srgbClr val="92D050"/>
                </a:solidFill>
                <a:latin typeface="+mn-lt"/>
                <a:cs typeface="+mn-cs"/>
              </a:rPr>
              <a:t>Vista Previa</a:t>
            </a:r>
            <a:endParaRPr lang="es-ES" sz="1600" b="1" dirty="0">
              <a:solidFill>
                <a:srgbClr val="92D050"/>
              </a:solidFill>
              <a:latin typeface="+mn-lt"/>
              <a:cs typeface="+mn-cs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00910">
            <a:off x="7767911" y="426215"/>
            <a:ext cx="596964" cy="48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Botón de acción: Inicio">
            <a:hlinkClick r:id="rId5" action="ppaction://hlinksldjump" highlightClick="1"/>
          </p:cNvPr>
          <p:cNvSpPr/>
          <p:nvPr/>
        </p:nvSpPr>
        <p:spPr>
          <a:xfrm>
            <a:off x="8572528" y="6143644"/>
            <a:ext cx="500066" cy="357190"/>
          </a:xfrm>
          <a:prstGeom prst="actionButtonHom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5" name="14 CuadroTexto"/>
          <p:cNvSpPr txBox="1"/>
          <p:nvPr/>
        </p:nvSpPr>
        <p:spPr>
          <a:xfrm>
            <a:off x="8572528" y="5661248"/>
            <a:ext cx="463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57166"/>
            <a:ext cx="6900882" cy="64294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2000" dirty="0" smtClean="0">
                <a:solidFill>
                  <a:schemeClr val="bg1"/>
                </a:solidFill>
              </a:rPr>
              <a:t>Ordenar datos utilizando uno o varios criterios</a:t>
            </a:r>
            <a:br>
              <a:rPr lang="es-MX" sz="2000" dirty="0" smtClean="0">
                <a:solidFill>
                  <a:schemeClr val="bg1"/>
                </a:solidFill>
              </a:rPr>
            </a:br>
            <a:r>
              <a:rPr lang="es-MX" sz="2000" dirty="0" smtClean="0">
                <a:solidFill>
                  <a:schemeClr val="bg1"/>
                </a:solidFill>
              </a:rPr>
              <a:t/>
            </a:r>
            <a:br>
              <a:rPr lang="es-MX" sz="2000" dirty="0" smtClean="0">
                <a:solidFill>
                  <a:schemeClr val="bg1"/>
                </a:solidFill>
              </a:rPr>
            </a:b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625" y="1357315"/>
            <a:ext cx="3857623" cy="1285867"/>
          </a:xfrm>
          <a:ln w="9525">
            <a:solidFill>
              <a:srgbClr val="92D050"/>
            </a:solidFill>
          </a:ln>
        </p:spPr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buNone/>
              <a:defRPr/>
            </a:pPr>
            <a:r>
              <a:rPr lang="es-MX" b="1" dirty="0" smtClean="0">
                <a:solidFill>
                  <a:srgbClr val="92D050"/>
                </a:solidFill>
              </a:rPr>
              <a:t>Objetivo:  </a:t>
            </a: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endParaRPr lang="es-MX" sz="1500" b="0" dirty="0" smtClean="0"/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r>
              <a:rPr lang="es-MX" b="0" dirty="0" smtClean="0"/>
              <a:t>Los datos se pueden ordenar empleando uno o varios criterios (columnas).</a:t>
            </a: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endParaRPr lang="es-MX" sz="1200" dirty="0" smtClean="0"/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endParaRPr lang="es-MX" sz="1200" dirty="0" smtClean="0"/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endParaRPr lang="es-MX" sz="1200" dirty="0" smtClean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643436" y="1357298"/>
            <a:ext cx="3857652" cy="928694"/>
          </a:xfrm>
          <a:prstGeom prst="rect">
            <a:avLst/>
          </a:prstGeom>
          <a:ln w="952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600" b="1" dirty="0">
                <a:solidFill>
                  <a:srgbClr val="92D050"/>
                </a:solidFill>
                <a:latin typeface="+mn-lt"/>
                <a:cs typeface="+mn-cs"/>
              </a:rPr>
              <a:t>Ejercicios de  certificación:</a:t>
            </a: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endParaRPr lang="es-MX" sz="1600" dirty="0">
              <a:latin typeface="+mn-lt"/>
              <a:cs typeface="+mn-cs"/>
            </a:endParaRP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400" dirty="0">
                <a:latin typeface="+mn-lt"/>
                <a:cs typeface="+mn-cs"/>
                <a:hlinkClick r:id="rId2" action="ppaction://hlinkfile"/>
              </a:rPr>
              <a:t>Utilizar </a:t>
            </a:r>
            <a:r>
              <a:rPr lang="es-MX" sz="1400" dirty="0" smtClean="0">
                <a:latin typeface="+mn-lt"/>
                <a:cs typeface="+mn-cs"/>
                <a:hlinkClick r:id="rId2" action="ppaction://hlinkfile"/>
              </a:rPr>
              <a:t>la Práctica 16 </a:t>
            </a:r>
            <a:r>
              <a:rPr lang="es-MX" sz="1400" dirty="0">
                <a:latin typeface="+mn-lt"/>
                <a:cs typeface="+mn-cs"/>
                <a:hlinkClick r:id="rId2" action="ppaction://hlinkfile"/>
              </a:rPr>
              <a:t>de Excel</a:t>
            </a:r>
            <a:endParaRPr lang="es-MX" sz="14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MX" sz="14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ES" sz="1400" dirty="0">
              <a:latin typeface="+mn-lt"/>
              <a:cs typeface="+mn-cs"/>
            </a:endParaRPr>
          </a:p>
        </p:txBody>
      </p:sp>
      <p:sp>
        <p:nvSpPr>
          <p:cNvPr id="31756" name="7 Rectángulo"/>
          <p:cNvSpPr>
            <a:spLocks noChangeArrowheads="1"/>
          </p:cNvSpPr>
          <p:nvPr/>
        </p:nvSpPr>
        <p:spPr bwMode="auto">
          <a:xfrm>
            <a:off x="4643465" y="2357430"/>
            <a:ext cx="3857625" cy="307975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s-MX" sz="1400" b="1" dirty="0">
                <a:latin typeface="Calibri" pitchFamily="34" charset="0"/>
              </a:rPr>
              <a:t>Duración aproximada:   </a:t>
            </a:r>
            <a:r>
              <a:rPr lang="es-MX" sz="1400" b="1" dirty="0" smtClean="0">
                <a:latin typeface="Calibri" pitchFamily="34" charset="0"/>
              </a:rPr>
              <a:t>20 </a:t>
            </a:r>
            <a:r>
              <a:rPr lang="es-MX" sz="1400" b="1" dirty="0">
                <a:latin typeface="Calibri" pitchFamily="34" charset="0"/>
              </a:rPr>
              <a:t>minutos  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500034" y="3071810"/>
            <a:ext cx="8001055" cy="3429005"/>
          </a:xfrm>
          <a:prstGeom prst="rect">
            <a:avLst/>
          </a:prstGeom>
          <a:noFill/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31760" name="12 CuadroTexto"/>
          <p:cNvSpPr txBox="1">
            <a:spLocks noChangeArrowheads="1"/>
          </p:cNvSpPr>
          <p:nvPr/>
        </p:nvSpPr>
        <p:spPr bwMode="auto">
          <a:xfrm>
            <a:off x="1643063" y="4286250"/>
            <a:ext cx="28575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 b="1" dirty="0">
                <a:latin typeface="Calibri" pitchFamily="34" charset="0"/>
              </a:rPr>
              <a:t>Ordenar datos por varios criterios</a:t>
            </a:r>
          </a:p>
          <a:p>
            <a:r>
              <a:rPr lang="es-MX" sz="1200" dirty="0">
                <a:latin typeface="Calibri" pitchFamily="34" charset="0"/>
              </a:rPr>
              <a:t>1.- Ficha </a:t>
            </a:r>
            <a:r>
              <a:rPr lang="es-MX" sz="1200" dirty="0" smtClean="0">
                <a:latin typeface="Calibri" pitchFamily="34" charset="0"/>
              </a:rPr>
              <a:t>Inicio. </a:t>
            </a:r>
            <a:endParaRPr lang="es-MX" sz="1200" dirty="0">
              <a:latin typeface="Calibri" pitchFamily="34" charset="0"/>
            </a:endParaRPr>
          </a:p>
          <a:p>
            <a:r>
              <a:rPr lang="es-MX" sz="1200" dirty="0">
                <a:latin typeface="Calibri" pitchFamily="34" charset="0"/>
              </a:rPr>
              <a:t>2</a:t>
            </a:r>
            <a:r>
              <a:rPr lang="es-MX" sz="1200" dirty="0" smtClean="0">
                <a:latin typeface="Calibri" pitchFamily="34" charset="0"/>
              </a:rPr>
              <a:t>.- Grupo Modificar.</a:t>
            </a:r>
            <a:endParaRPr lang="es-MX" sz="1200" dirty="0">
              <a:latin typeface="Calibri" pitchFamily="34" charset="0"/>
            </a:endParaRPr>
          </a:p>
          <a:p>
            <a:r>
              <a:rPr lang="es-MX" sz="1200" dirty="0">
                <a:latin typeface="Calibri" pitchFamily="34" charset="0"/>
              </a:rPr>
              <a:t>3</a:t>
            </a:r>
            <a:r>
              <a:rPr lang="es-MX" sz="1200" dirty="0" smtClean="0">
                <a:latin typeface="Calibri" pitchFamily="34" charset="0"/>
              </a:rPr>
              <a:t>.- </a:t>
            </a:r>
            <a:r>
              <a:rPr lang="es-MX" sz="1200" dirty="0">
                <a:latin typeface="Calibri" pitchFamily="34" charset="0"/>
              </a:rPr>
              <a:t>Botón Ordenar y </a:t>
            </a:r>
            <a:r>
              <a:rPr lang="es-MX" sz="1200" dirty="0" smtClean="0">
                <a:latin typeface="Calibri" pitchFamily="34" charset="0"/>
              </a:rPr>
              <a:t>filtrar.</a:t>
            </a:r>
            <a:endParaRPr lang="es-MX" sz="1200" dirty="0">
              <a:latin typeface="Calibri" pitchFamily="34" charset="0"/>
            </a:endParaRPr>
          </a:p>
          <a:p>
            <a:r>
              <a:rPr lang="es-MX" sz="1200" dirty="0" smtClean="0">
                <a:latin typeface="Calibri" pitchFamily="34" charset="0"/>
              </a:rPr>
              <a:t>4.- Orden personalizado.</a:t>
            </a:r>
          </a:p>
          <a:p>
            <a:r>
              <a:rPr lang="es-MX" sz="1200" dirty="0" smtClean="0">
                <a:latin typeface="Calibri" pitchFamily="34" charset="0"/>
              </a:rPr>
              <a:t>5.- </a:t>
            </a:r>
            <a:r>
              <a:rPr lang="es-MX" sz="1200" dirty="0">
                <a:latin typeface="Calibri" pitchFamily="34" charset="0"/>
              </a:rPr>
              <a:t>Casilla Ordenar </a:t>
            </a:r>
            <a:r>
              <a:rPr lang="es-MX" sz="1200" dirty="0" smtClean="0">
                <a:latin typeface="Calibri" pitchFamily="34" charset="0"/>
              </a:rPr>
              <a:t>según .</a:t>
            </a:r>
            <a:endParaRPr lang="es-ES" sz="1200" dirty="0">
              <a:latin typeface="Calibri" pitchFamily="34" charset="0"/>
            </a:endParaRPr>
          </a:p>
        </p:txBody>
      </p:sp>
      <p:pic>
        <p:nvPicPr>
          <p:cNvPr id="3176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000500"/>
            <a:ext cx="3354387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4" name="15 CuadroTexto"/>
          <p:cNvSpPr txBox="1">
            <a:spLocks noChangeArrowheads="1"/>
          </p:cNvSpPr>
          <p:nvPr/>
        </p:nvSpPr>
        <p:spPr bwMode="auto">
          <a:xfrm>
            <a:off x="642920" y="3214686"/>
            <a:ext cx="1357312" cy="338554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600" b="1" dirty="0">
                <a:solidFill>
                  <a:srgbClr val="92D050"/>
                </a:solidFill>
                <a:latin typeface="+mn-lt"/>
                <a:cs typeface="+mn-cs"/>
              </a:rPr>
              <a:t>Vista Previa</a:t>
            </a:r>
            <a:endParaRPr lang="es-ES" sz="1600" b="1" dirty="0">
              <a:solidFill>
                <a:srgbClr val="92D050"/>
              </a:solidFill>
              <a:latin typeface="+mn-lt"/>
              <a:cs typeface="+mn-cs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00910">
            <a:off x="7767911" y="426215"/>
            <a:ext cx="596964" cy="48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Botón de acción: Inicio">
            <a:hlinkClick r:id="rId5" action="ppaction://hlinksldjump" highlightClick="1"/>
          </p:cNvPr>
          <p:cNvSpPr/>
          <p:nvPr/>
        </p:nvSpPr>
        <p:spPr>
          <a:xfrm>
            <a:off x="8572528" y="6143644"/>
            <a:ext cx="500066" cy="357190"/>
          </a:xfrm>
          <a:prstGeom prst="actionButtonHom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3" name="12 CuadroTexto"/>
          <p:cNvSpPr txBox="1"/>
          <p:nvPr/>
        </p:nvSpPr>
        <p:spPr>
          <a:xfrm>
            <a:off x="8572528" y="5661248"/>
            <a:ext cx="463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428596" y="357166"/>
            <a:ext cx="7258072" cy="64294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000" dirty="0" smtClean="0">
                <a:solidFill>
                  <a:schemeClr val="bg1"/>
                </a:solidFill>
              </a:rPr>
              <a:t>Guardar libros de trabajo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428625" y="1285876"/>
            <a:ext cx="3857623" cy="1357306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Objetivo:  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endParaRPr kumimoji="0" lang="es-MX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r>
              <a:rPr kumimoji="0" lang="es-MX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Guardar el libro en otro</a:t>
            </a:r>
            <a:r>
              <a:rPr kumimoji="0" lang="es-MX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tipo de formato.</a:t>
            </a:r>
            <a:endParaRPr kumimoji="0" lang="es-MX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643436" y="1285860"/>
            <a:ext cx="3857652" cy="785818"/>
          </a:xfrm>
          <a:prstGeom prst="rect">
            <a:avLst/>
          </a:prstGeom>
          <a:ln w="952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2500" lnSpcReduction="20000"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700" b="1" dirty="0">
                <a:solidFill>
                  <a:srgbClr val="92D050"/>
                </a:solidFill>
                <a:latin typeface="+mn-lt"/>
                <a:cs typeface="+mn-cs"/>
              </a:rPr>
              <a:t>Ejercicios de  certificación:</a:t>
            </a: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endParaRPr lang="es-MX" sz="1600" dirty="0">
              <a:latin typeface="+mn-lt"/>
              <a:cs typeface="+mn-cs"/>
            </a:endParaRP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600" dirty="0">
                <a:latin typeface="+mn-lt"/>
                <a:cs typeface="+mn-cs"/>
                <a:hlinkClick r:id="rId2" action="ppaction://hlinkfile"/>
              </a:rPr>
              <a:t>Utilizar </a:t>
            </a:r>
            <a:r>
              <a:rPr lang="es-MX" sz="1600" dirty="0" smtClean="0">
                <a:latin typeface="+mn-lt"/>
                <a:cs typeface="+mn-cs"/>
                <a:hlinkClick r:id="rId2" action="ppaction://hlinkfile"/>
              </a:rPr>
              <a:t>la Práctica 17 </a:t>
            </a:r>
            <a:r>
              <a:rPr lang="es-MX" sz="1600" dirty="0">
                <a:latin typeface="+mn-lt"/>
                <a:cs typeface="+mn-cs"/>
                <a:hlinkClick r:id="rId2" action="ppaction://hlinkfile"/>
              </a:rPr>
              <a:t>de Excel</a:t>
            </a:r>
            <a:endParaRPr lang="es-MX" sz="16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MX" sz="14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ES" sz="1400" dirty="0">
              <a:latin typeface="+mn-lt"/>
              <a:cs typeface="+mn-cs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643465" y="2357430"/>
            <a:ext cx="3857625" cy="307975"/>
          </a:xfrm>
          <a:prstGeom prst="rect">
            <a:avLst/>
          </a:prstGeom>
          <a:ln w="9525">
            <a:solidFill>
              <a:srgbClr val="92D050"/>
            </a:solidFill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MX" sz="1400" b="1" dirty="0">
                <a:latin typeface="+mn-lt"/>
                <a:cs typeface="+mn-cs"/>
              </a:rPr>
              <a:t>Duración aproximada:   </a:t>
            </a:r>
            <a:r>
              <a:rPr lang="es-MX" sz="1400" b="1" dirty="0" smtClean="0">
                <a:latin typeface="+mn-lt"/>
                <a:cs typeface="+mn-cs"/>
              </a:rPr>
              <a:t>5 </a:t>
            </a:r>
            <a:r>
              <a:rPr lang="es-MX" sz="1400" b="1" dirty="0">
                <a:latin typeface="+mn-lt"/>
                <a:cs typeface="+mn-cs"/>
              </a:rPr>
              <a:t>minutos  </a:t>
            </a:r>
          </a:p>
        </p:txBody>
      </p:sp>
      <p:sp>
        <p:nvSpPr>
          <p:cNvPr id="9" name="8 Rectángulo"/>
          <p:cNvSpPr/>
          <p:nvPr/>
        </p:nvSpPr>
        <p:spPr>
          <a:xfrm>
            <a:off x="500034" y="3000372"/>
            <a:ext cx="8001056" cy="3500443"/>
          </a:xfrm>
          <a:prstGeom prst="rect">
            <a:avLst/>
          </a:prstGeom>
          <a:noFill/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1" name="12 CuadroTexto"/>
          <p:cNvSpPr txBox="1">
            <a:spLocks noChangeArrowheads="1"/>
          </p:cNvSpPr>
          <p:nvPr/>
        </p:nvSpPr>
        <p:spPr bwMode="auto">
          <a:xfrm>
            <a:off x="642920" y="3143248"/>
            <a:ext cx="1357312" cy="294183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600" b="1" dirty="0">
                <a:solidFill>
                  <a:srgbClr val="92D050"/>
                </a:solidFill>
                <a:latin typeface="+mn-lt"/>
                <a:cs typeface="+mn-cs"/>
              </a:rPr>
              <a:t>Vista Previa</a:t>
            </a:r>
            <a:endParaRPr lang="es-ES" sz="1600" b="1" dirty="0">
              <a:solidFill>
                <a:srgbClr val="92D050"/>
              </a:solidFill>
              <a:latin typeface="+mn-lt"/>
              <a:cs typeface="+mn-cs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00910">
            <a:off x="7767911" y="426215"/>
            <a:ext cx="596964" cy="48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11 CuadroTexto"/>
          <p:cNvSpPr txBox="1">
            <a:spLocks noChangeArrowheads="1"/>
          </p:cNvSpPr>
          <p:nvPr/>
        </p:nvSpPr>
        <p:spPr bwMode="auto">
          <a:xfrm>
            <a:off x="5494643" y="3861048"/>
            <a:ext cx="25717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 b="1" dirty="0" smtClean="0">
                <a:latin typeface="Calibri" pitchFamily="34" charset="0"/>
              </a:rPr>
              <a:t>Guardar Como</a:t>
            </a:r>
            <a:endParaRPr lang="es-MX" sz="1200" b="1" dirty="0">
              <a:latin typeface="Calibri" pitchFamily="34" charset="0"/>
            </a:endParaRPr>
          </a:p>
          <a:p>
            <a:r>
              <a:rPr lang="es-MX" sz="1200" dirty="0">
                <a:latin typeface="Calibri" pitchFamily="34" charset="0"/>
              </a:rPr>
              <a:t>1</a:t>
            </a:r>
            <a:r>
              <a:rPr lang="es-MX" sz="1200" dirty="0" smtClean="0">
                <a:latin typeface="Calibri" pitchFamily="34" charset="0"/>
              </a:rPr>
              <a:t>.-Menú Archivo.</a:t>
            </a:r>
            <a:endParaRPr lang="es-MX" sz="1200" dirty="0">
              <a:latin typeface="Calibri" pitchFamily="34" charset="0"/>
            </a:endParaRPr>
          </a:p>
          <a:p>
            <a:r>
              <a:rPr lang="es-MX" sz="1200" dirty="0">
                <a:latin typeface="Calibri" pitchFamily="34" charset="0"/>
              </a:rPr>
              <a:t>2</a:t>
            </a:r>
            <a:r>
              <a:rPr lang="es-MX" sz="1200" dirty="0" smtClean="0">
                <a:latin typeface="Calibri" pitchFamily="34" charset="0"/>
              </a:rPr>
              <a:t>.-Guardar como.</a:t>
            </a:r>
          </a:p>
          <a:p>
            <a:r>
              <a:rPr lang="es-MX" sz="1200" dirty="0" smtClean="0">
                <a:latin typeface="Calibri" pitchFamily="34" charset="0"/>
              </a:rPr>
              <a:t>3.-Elegir un tipo de formato.</a:t>
            </a:r>
          </a:p>
        </p:txBody>
      </p:sp>
      <p:sp>
        <p:nvSpPr>
          <p:cNvPr id="15" name="14 Botón de acción: Inicio">
            <a:hlinkClick r:id="rId4" action="ppaction://hlinksldjump" highlightClick="1"/>
          </p:cNvPr>
          <p:cNvSpPr/>
          <p:nvPr/>
        </p:nvSpPr>
        <p:spPr>
          <a:xfrm>
            <a:off x="8572528" y="6072206"/>
            <a:ext cx="500066" cy="428628"/>
          </a:xfrm>
          <a:prstGeom prst="actionButtonHom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283" b="70600"/>
          <a:stretch/>
        </p:blipFill>
        <p:spPr bwMode="auto">
          <a:xfrm>
            <a:off x="1080543" y="3740726"/>
            <a:ext cx="2546088" cy="148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8572528" y="5661248"/>
            <a:ext cx="463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911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57166"/>
            <a:ext cx="6900882" cy="64294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1800" dirty="0" smtClean="0">
                <a:solidFill>
                  <a:schemeClr val="bg1"/>
                </a:solidFill>
              </a:rPr>
              <a:t>Cree fórmulas que utilicen referencias de celda absolutas y relativas</a:t>
            </a:r>
            <a:br>
              <a:rPr lang="es-MX" sz="1800" dirty="0" smtClean="0">
                <a:solidFill>
                  <a:schemeClr val="bg1"/>
                </a:solidFill>
              </a:rPr>
            </a:br>
            <a:r>
              <a:rPr lang="es-MX" sz="1800" dirty="0" smtClean="0">
                <a:solidFill>
                  <a:schemeClr val="bg1"/>
                </a:solidFill>
              </a:rPr>
              <a:t/>
            </a:r>
            <a:br>
              <a:rPr lang="es-MX" sz="1800" dirty="0" smtClean="0">
                <a:solidFill>
                  <a:schemeClr val="bg1"/>
                </a:solidFill>
              </a:rPr>
            </a:br>
            <a:endParaRPr lang="es-ES" sz="18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625" y="1285876"/>
            <a:ext cx="3857623" cy="1357306"/>
          </a:xfrm>
          <a:ln w="9525">
            <a:solidFill>
              <a:srgbClr val="92D050"/>
            </a:solidFill>
          </a:ln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None/>
              <a:defRPr/>
            </a:pPr>
            <a:r>
              <a:rPr lang="es-MX" sz="1700" b="1" dirty="0" smtClean="0">
                <a:solidFill>
                  <a:srgbClr val="92D050"/>
                </a:solidFill>
              </a:rPr>
              <a:t>Objetivo:  </a:t>
            </a: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r>
              <a:rPr lang="es-MX" b="0" dirty="0" smtClean="0"/>
              <a:t>Evitar que cambie la referencia de la celda al copiarla o moverla, esto puede ser en forma total (Absoluta) o sólo columnas o sólo filas (Mixta).</a:t>
            </a: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endParaRPr lang="es-MX" dirty="0" smtClean="0"/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endParaRPr lang="es-MX" dirty="0" smtClean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643436" y="1285860"/>
            <a:ext cx="3857652" cy="785818"/>
          </a:xfrm>
          <a:prstGeom prst="rect">
            <a:avLst/>
          </a:prstGeom>
          <a:ln w="952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2500" lnSpcReduction="20000"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700" b="1" dirty="0">
                <a:solidFill>
                  <a:srgbClr val="92D050"/>
                </a:solidFill>
                <a:latin typeface="+mn-lt"/>
                <a:cs typeface="+mn-cs"/>
              </a:rPr>
              <a:t>Ejercicios de  certificación:</a:t>
            </a: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endParaRPr lang="es-MX" sz="1600" dirty="0">
              <a:latin typeface="+mn-lt"/>
              <a:cs typeface="+mn-cs"/>
            </a:endParaRP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500" dirty="0">
                <a:latin typeface="+mn-lt"/>
                <a:cs typeface="+mn-cs"/>
                <a:hlinkClick r:id="rId2" action="ppaction://hlinkfile"/>
              </a:rPr>
              <a:t>Utilizar </a:t>
            </a:r>
            <a:r>
              <a:rPr lang="es-MX" sz="1500" dirty="0" smtClean="0">
                <a:latin typeface="+mn-lt"/>
                <a:cs typeface="+mn-cs"/>
                <a:hlinkClick r:id="rId2" action="ppaction://hlinkfile"/>
              </a:rPr>
              <a:t>la Práctica 18 </a:t>
            </a:r>
            <a:r>
              <a:rPr lang="es-MX" sz="1500" dirty="0">
                <a:latin typeface="+mn-lt"/>
                <a:cs typeface="+mn-cs"/>
                <a:hlinkClick r:id="rId2" action="ppaction://hlinkfile"/>
              </a:rPr>
              <a:t>de Excel</a:t>
            </a:r>
            <a:endParaRPr lang="es-MX" sz="15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MX" sz="14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ES" sz="1400" dirty="0">
              <a:latin typeface="+mn-lt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643465" y="2357430"/>
            <a:ext cx="3857625" cy="307975"/>
          </a:xfrm>
          <a:prstGeom prst="rect">
            <a:avLst/>
          </a:prstGeom>
          <a:ln w="9525">
            <a:solidFill>
              <a:srgbClr val="92D050"/>
            </a:solidFill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MX" sz="1400" b="1" dirty="0">
                <a:latin typeface="+mn-lt"/>
                <a:cs typeface="+mn-cs"/>
              </a:rPr>
              <a:t>Duración aproximada:   </a:t>
            </a:r>
            <a:r>
              <a:rPr lang="es-MX" sz="1400" b="1" dirty="0" smtClean="0">
                <a:latin typeface="+mn-lt"/>
                <a:cs typeface="+mn-cs"/>
              </a:rPr>
              <a:t>30 </a:t>
            </a:r>
            <a:r>
              <a:rPr lang="es-MX" sz="1400" b="1" dirty="0">
                <a:latin typeface="+mn-lt"/>
                <a:cs typeface="+mn-cs"/>
              </a:rPr>
              <a:t>minutos  </a:t>
            </a:r>
          </a:p>
        </p:txBody>
      </p:sp>
      <p:sp>
        <p:nvSpPr>
          <p:cNvPr id="30733" name="9 CuadroTexto"/>
          <p:cNvSpPr txBox="1">
            <a:spLocks noChangeArrowheads="1"/>
          </p:cNvSpPr>
          <p:nvPr/>
        </p:nvSpPr>
        <p:spPr bwMode="auto">
          <a:xfrm>
            <a:off x="4714904" y="4214818"/>
            <a:ext cx="350043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1200" b="1" dirty="0">
                <a:latin typeface="Calibri" pitchFamily="34" charset="0"/>
              </a:rPr>
              <a:t>Referencias </a:t>
            </a:r>
            <a:r>
              <a:rPr lang="es-MX" sz="1200" b="1" dirty="0" smtClean="0">
                <a:latin typeface="Calibri" pitchFamily="34" charset="0"/>
              </a:rPr>
              <a:t>absolutas</a:t>
            </a:r>
            <a:endParaRPr lang="es-MX" sz="1200" b="1" dirty="0">
              <a:latin typeface="Calibri" pitchFamily="34" charset="0"/>
            </a:endParaRPr>
          </a:p>
          <a:p>
            <a:r>
              <a:rPr lang="es-MX" sz="1200" dirty="0" smtClean="0">
                <a:latin typeface="Calibri" pitchFamily="34" charset="0"/>
              </a:rPr>
              <a:t>1.- Seleccionar la celda que contiene la fórmula.</a:t>
            </a:r>
            <a:endParaRPr lang="es-MX" sz="1200" dirty="0">
              <a:latin typeface="Calibri" pitchFamily="34" charset="0"/>
            </a:endParaRPr>
          </a:p>
          <a:p>
            <a:r>
              <a:rPr lang="es-MX" sz="1200" dirty="0">
                <a:latin typeface="Calibri" pitchFamily="34" charset="0"/>
              </a:rPr>
              <a:t>2</a:t>
            </a:r>
            <a:r>
              <a:rPr lang="es-MX" sz="1200" dirty="0" smtClean="0">
                <a:latin typeface="Calibri" pitchFamily="34" charset="0"/>
              </a:rPr>
              <a:t>.- Presionar </a:t>
            </a:r>
            <a:r>
              <a:rPr lang="es-MX" sz="1200" dirty="0">
                <a:latin typeface="Calibri" pitchFamily="34" charset="0"/>
              </a:rPr>
              <a:t>F4 para convertir el valor a </a:t>
            </a:r>
            <a:r>
              <a:rPr lang="es-MX" sz="1200" dirty="0" smtClean="0">
                <a:latin typeface="Calibri" pitchFamily="34" charset="0"/>
              </a:rPr>
              <a:t>absoluto.</a:t>
            </a:r>
            <a:endParaRPr lang="es-MX" sz="1200" dirty="0">
              <a:latin typeface="Calibri" pitchFamily="34" charset="0"/>
            </a:endParaRPr>
          </a:p>
          <a:p>
            <a:r>
              <a:rPr lang="es-MX" sz="1200" dirty="0">
                <a:latin typeface="Calibri" pitchFamily="34" charset="0"/>
              </a:rPr>
              <a:t>3</a:t>
            </a:r>
            <a:r>
              <a:rPr lang="es-MX" sz="1200" dirty="0" smtClean="0">
                <a:latin typeface="Calibri" pitchFamily="34" charset="0"/>
              </a:rPr>
              <a:t>.- Volver </a:t>
            </a:r>
            <a:r>
              <a:rPr lang="es-MX" sz="1200" dirty="0">
                <a:latin typeface="Calibri" pitchFamily="34" charset="0"/>
              </a:rPr>
              <a:t>a </a:t>
            </a:r>
            <a:r>
              <a:rPr lang="es-MX" sz="1200" dirty="0" smtClean="0">
                <a:latin typeface="Calibri" pitchFamily="34" charset="0"/>
              </a:rPr>
              <a:t>presionar F4  </a:t>
            </a:r>
            <a:r>
              <a:rPr lang="es-MX" sz="1200" dirty="0">
                <a:latin typeface="Calibri" pitchFamily="34" charset="0"/>
              </a:rPr>
              <a:t>para valores </a:t>
            </a:r>
            <a:r>
              <a:rPr lang="es-MX" sz="1200" dirty="0" smtClean="0">
                <a:latin typeface="Calibri" pitchFamily="34" charset="0"/>
              </a:rPr>
              <a:t>mixtos.</a:t>
            </a:r>
            <a:endParaRPr lang="es-ES" sz="1200" dirty="0">
              <a:latin typeface="Calibri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500035" y="3071810"/>
            <a:ext cx="8001055" cy="3429005"/>
          </a:xfrm>
          <a:prstGeom prst="rect">
            <a:avLst/>
          </a:prstGeom>
          <a:noFill/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pic>
        <p:nvPicPr>
          <p:cNvPr id="3073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1" y="4214818"/>
            <a:ext cx="26193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23" y="4714881"/>
            <a:ext cx="2714625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0" name="13 CuadroTexto"/>
          <p:cNvSpPr txBox="1">
            <a:spLocks noChangeArrowheads="1"/>
          </p:cNvSpPr>
          <p:nvPr/>
        </p:nvSpPr>
        <p:spPr bwMode="auto">
          <a:xfrm>
            <a:off x="642920" y="3214686"/>
            <a:ext cx="1357312" cy="294183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600" b="1" dirty="0">
                <a:solidFill>
                  <a:srgbClr val="92D050"/>
                </a:solidFill>
                <a:latin typeface="+mn-lt"/>
                <a:cs typeface="+mn-cs"/>
              </a:rPr>
              <a:t>Vista Previa</a:t>
            </a:r>
            <a:endParaRPr lang="es-ES" sz="1600" b="1" dirty="0">
              <a:solidFill>
                <a:srgbClr val="92D050"/>
              </a:solidFill>
              <a:latin typeface="+mn-lt"/>
              <a:cs typeface="+mn-cs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900910">
            <a:off x="7767911" y="426215"/>
            <a:ext cx="596964" cy="48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Botón de acción: Inicio">
            <a:hlinkClick r:id="rId6" action="ppaction://hlinksldjump" highlightClick="1"/>
          </p:cNvPr>
          <p:cNvSpPr/>
          <p:nvPr/>
        </p:nvSpPr>
        <p:spPr>
          <a:xfrm>
            <a:off x="8572528" y="6072206"/>
            <a:ext cx="500066" cy="428628"/>
          </a:xfrm>
          <a:prstGeom prst="actionButtonHom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3" name="12 CuadroTexto"/>
          <p:cNvSpPr txBox="1"/>
          <p:nvPr/>
        </p:nvSpPr>
        <p:spPr>
          <a:xfrm>
            <a:off x="8572528" y="5661248"/>
            <a:ext cx="463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357166"/>
            <a:ext cx="7258072" cy="64294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2000" dirty="0" smtClean="0">
                <a:solidFill>
                  <a:schemeClr val="bg1"/>
                </a:solidFill>
              </a:rPr>
              <a:t>Usar temas para dar formato a hojas de cálculo</a:t>
            </a:r>
            <a:br>
              <a:rPr lang="es-MX" sz="2000" dirty="0" smtClean="0">
                <a:solidFill>
                  <a:schemeClr val="bg1"/>
                </a:solidFill>
              </a:rPr>
            </a:br>
            <a:r>
              <a:rPr lang="es-MX" sz="2000" dirty="0" smtClean="0">
                <a:solidFill>
                  <a:schemeClr val="bg1"/>
                </a:solidFill>
              </a:rPr>
              <a:t/>
            </a:r>
            <a:br>
              <a:rPr lang="es-MX" sz="2000" dirty="0" smtClean="0">
                <a:solidFill>
                  <a:schemeClr val="bg1"/>
                </a:solidFill>
              </a:rPr>
            </a:b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625" y="1285860"/>
            <a:ext cx="3857623" cy="1357306"/>
          </a:xfrm>
          <a:ln w="9525">
            <a:solidFill>
              <a:srgbClr val="92D050"/>
            </a:solidFill>
          </a:ln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None/>
              <a:defRPr/>
            </a:pPr>
            <a:r>
              <a:rPr lang="es-MX" sz="1700" b="1" dirty="0" smtClean="0">
                <a:solidFill>
                  <a:srgbClr val="92D050"/>
                </a:solidFill>
              </a:rPr>
              <a:t>Objetivo:  </a:t>
            </a: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r>
              <a:rPr lang="es-MX" b="0" dirty="0" smtClean="0"/>
              <a:t>Aplicar temas para un aspecto uniforme en términos de colores, fuentes y efectos.</a:t>
            </a: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endParaRPr lang="es-MX" dirty="0" smtClean="0"/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endParaRPr lang="es-MX" dirty="0" smtClean="0"/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endParaRPr lang="es-MX" dirty="0" smtClean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643436" y="1285860"/>
            <a:ext cx="3857652" cy="785818"/>
          </a:xfrm>
          <a:prstGeom prst="rect">
            <a:avLst/>
          </a:prstGeom>
          <a:ln w="952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2500" lnSpcReduction="200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700" b="1" dirty="0">
                <a:solidFill>
                  <a:srgbClr val="92D050"/>
                </a:solidFill>
                <a:latin typeface="+mn-lt"/>
                <a:cs typeface="+mn-cs"/>
              </a:rPr>
              <a:t>Ejercicios de  certificación:</a:t>
            </a: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endParaRPr lang="es-MX" sz="1600" dirty="0">
              <a:latin typeface="+mn-lt"/>
              <a:cs typeface="+mn-cs"/>
            </a:endParaRP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500" dirty="0">
                <a:latin typeface="+mn-lt"/>
                <a:cs typeface="+mn-cs"/>
                <a:hlinkClick r:id="rId2" action="ppaction://hlinkfile"/>
              </a:rPr>
              <a:t>Utilizar </a:t>
            </a:r>
            <a:r>
              <a:rPr lang="es-MX" sz="1500" dirty="0" smtClean="0">
                <a:latin typeface="+mn-lt"/>
                <a:cs typeface="+mn-cs"/>
                <a:hlinkClick r:id="rId2" action="ppaction://hlinkfile"/>
              </a:rPr>
              <a:t>la Práctica 19 </a:t>
            </a:r>
            <a:r>
              <a:rPr lang="es-MX" sz="1500" dirty="0">
                <a:latin typeface="+mn-lt"/>
                <a:cs typeface="+mn-cs"/>
                <a:hlinkClick r:id="rId2" action="ppaction://hlinkfile"/>
              </a:rPr>
              <a:t>de Excel</a:t>
            </a:r>
            <a:endParaRPr lang="es-MX" sz="15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MX" sz="14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ES" sz="1400" dirty="0">
              <a:latin typeface="+mn-lt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643465" y="2357430"/>
            <a:ext cx="3857625" cy="307975"/>
          </a:xfrm>
          <a:prstGeom prst="rect">
            <a:avLst/>
          </a:prstGeom>
          <a:ln w="9525">
            <a:solidFill>
              <a:srgbClr val="92D050"/>
            </a:solidFill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MX" sz="1400" b="1" dirty="0">
                <a:latin typeface="+mn-lt"/>
                <a:cs typeface="+mn-cs"/>
              </a:rPr>
              <a:t>Duración aproximada:   </a:t>
            </a:r>
            <a:r>
              <a:rPr lang="es-MX" sz="1400" b="1" dirty="0" smtClean="0">
                <a:latin typeface="+mn-lt"/>
                <a:cs typeface="+mn-cs"/>
              </a:rPr>
              <a:t>15 </a:t>
            </a:r>
            <a:r>
              <a:rPr lang="es-MX" sz="1400" b="1" dirty="0">
                <a:latin typeface="+mn-lt"/>
                <a:cs typeface="+mn-cs"/>
              </a:rPr>
              <a:t>minutos  </a:t>
            </a:r>
          </a:p>
        </p:txBody>
      </p:sp>
      <p:sp>
        <p:nvSpPr>
          <p:cNvPr id="32781" name="9 CuadroTexto"/>
          <p:cNvSpPr txBox="1">
            <a:spLocks noChangeArrowheads="1"/>
          </p:cNvSpPr>
          <p:nvPr/>
        </p:nvSpPr>
        <p:spPr bwMode="auto">
          <a:xfrm>
            <a:off x="4572017" y="4429132"/>
            <a:ext cx="24288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 b="1" dirty="0">
                <a:latin typeface="Calibri" pitchFamily="34" charset="0"/>
              </a:rPr>
              <a:t>Temas</a:t>
            </a:r>
          </a:p>
          <a:p>
            <a:r>
              <a:rPr lang="es-MX" sz="1200" dirty="0" smtClean="0">
                <a:latin typeface="Calibri" pitchFamily="34" charset="0"/>
              </a:rPr>
              <a:t>1.- </a:t>
            </a:r>
            <a:r>
              <a:rPr lang="es-MX" sz="1200" dirty="0">
                <a:latin typeface="Calibri" pitchFamily="34" charset="0"/>
              </a:rPr>
              <a:t>Ficha Diseño de </a:t>
            </a:r>
            <a:r>
              <a:rPr lang="es-MX" sz="1200" dirty="0" smtClean="0">
                <a:latin typeface="Calibri" pitchFamily="34" charset="0"/>
              </a:rPr>
              <a:t>página.</a:t>
            </a:r>
            <a:endParaRPr lang="es-MX" sz="1200" dirty="0">
              <a:latin typeface="Calibri" pitchFamily="34" charset="0"/>
            </a:endParaRPr>
          </a:p>
          <a:p>
            <a:r>
              <a:rPr lang="es-MX" sz="1200" dirty="0">
                <a:latin typeface="Calibri" pitchFamily="34" charset="0"/>
              </a:rPr>
              <a:t>2</a:t>
            </a:r>
            <a:r>
              <a:rPr lang="es-MX" sz="1200" dirty="0" smtClean="0">
                <a:latin typeface="Calibri" pitchFamily="34" charset="0"/>
              </a:rPr>
              <a:t>.- Grupo Temas. </a:t>
            </a:r>
          </a:p>
          <a:p>
            <a:r>
              <a:rPr lang="es-MX" sz="1200" dirty="0" smtClean="0">
                <a:latin typeface="Calibri" pitchFamily="34" charset="0"/>
              </a:rPr>
              <a:t>3.- Botón Temas.</a:t>
            </a:r>
            <a:endParaRPr lang="es-MX" sz="1200" dirty="0">
              <a:latin typeface="Calibri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500035" y="3000372"/>
            <a:ext cx="8001055" cy="3500443"/>
          </a:xfrm>
          <a:prstGeom prst="rect">
            <a:avLst/>
          </a:prstGeom>
          <a:noFill/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pic>
        <p:nvPicPr>
          <p:cNvPr id="3278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3643314"/>
            <a:ext cx="1571617" cy="2289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7" name="12 CuadroTexto"/>
          <p:cNvSpPr txBox="1">
            <a:spLocks noChangeArrowheads="1"/>
          </p:cNvSpPr>
          <p:nvPr/>
        </p:nvSpPr>
        <p:spPr bwMode="auto">
          <a:xfrm>
            <a:off x="642920" y="3143248"/>
            <a:ext cx="1357312" cy="294183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600" b="1" dirty="0">
                <a:solidFill>
                  <a:srgbClr val="92D050"/>
                </a:solidFill>
                <a:latin typeface="+mn-lt"/>
                <a:cs typeface="+mn-cs"/>
              </a:rPr>
              <a:t>Vista Previa</a:t>
            </a:r>
            <a:endParaRPr lang="es-ES" sz="1600" b="1" dirty="0">
              <a:solidFill>
                <a:srgbClr val="92D050"/>
              </a:solidFill>
              <a:latin typeface="+mn-lt"/>
              <a:cs typeface="+mn-cs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00910">
            <a:off x="7767911" y="426215"/>
            <a:ext cx="596964" cy="48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Botón de acción: Inicio">
            <a:hlinkClick r:id="rId5" action="ppaction://hlinksldjump" highlightClick="1"/>
          </p:cNvPr>
          <p:cNvSpPr/>
          <p:nvPr/>
        </p:nvSpPr>
        <p:spPr>
          <a:xfrm>
            <a:off x="8572528" y="6072206"/>
            <a:ext cx="500066" cy="428628"/>
          </a:xfrm>
          <a:prstGeom prst="actionButtonHom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3" name="12 CuadroTexto"/>
          <p:cNvSpPr txBox="1"/>
          <p:nvPr/>
        </p:nvSpPr>
        <p:spPr>
          <a:xfrm>
            <a:off x="8572528" y="5661248"/>
            <a:ext cx="463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57166"/>
            <a:ext cx="7186634" cy="64294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2000" dirty="0" smtClean="0">
                <a:solidFill>
                  <a:schemeClr val="bg1"/>
                </a:solidFill>
              </a:rPr>
              <a:t>Usar fórmulas avanzadas  </a:t>
            </a:r>
            <a:br>
              <a:rPr lang="es-MX" sz="2000" dirty="0" smtClean="0">
                <a:solidFill>
                  <a:schemeClr val="bg1"/>
                </a:solidFill>
              </a:rPr>
            </a:b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625" y="1285876"/>
            <a:ext cx="3857623" cy="1357306"/>
          </a:xfrm>
          <a:ln>
            <a:solidFill>
              <a:schemeClr val="accent3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None/>
              <a:defRPr/>
            </a:pPr>
            <a:r>
              <a:rPr lang="es-MX" b="1" dirty="0" smtClean="0">
                <a:solidFill>
                  <a:srgbClr val="92D050"/>
                </a:solidFill>
              </a:rPr>
              <a:t>Objetivo:  </a:t>
            </a: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endParaRPr lang="es-MX" b="0" dirty="0" smtClean="0"/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r>
              <a:rPr lang="es-MX" b="0" dirty="0" smtClean="0"/>
              <a:t>Determinar el estado de una condición específica o la respuesta a una pregunta lógica.</a:t>
            </a:r>
          </a:p>
          <a:p>
            <a:pPr lvl="1" algn="just" eaLnBrk="1" fontAlgn="auto" hangingPunct="1">
              <a:spcAft>
                <a:spcPts val="0"/>
              </a:spcAft>
              <a:buNone/>
              <a:defRPr/>
            </a:pPr>
            <a:endParaRPr lang="es-MX" sz="1000" dirty="0" smtClean="0"/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endParaRPr lang="es-MX" sz="1200" dirty="0" smtClean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643436" y="1285860"/>
            <a:ext cx="3857652" cy="785818"/>
          </a:xfrm>
          <a:prstGeom prst="rect">
            <a:avLst/>
          </a:prstGeom>
          <a:ln w="952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2500" lnSpcReduction="20000"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700" b="1" dirty="0">
                <a:solidFill>
                  <a:srgbClr val="92D050"/>
                </a:solidFill>
                <a:latin typeface="+mn-lt"/>
                <a:cs typeface="+mn-cs"/>
              </a:rPr>
              <a:t>Ejercicios de  certificación:</a:t>
            </a: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endParaRPr lang="es-MX" sz="1600" dirty="0">
              <a:latin typeface="+mn-lt"/>
              <a:cs typeface="+mn-cs"/>
            </a:endParaRP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500" dirty="0">
                <a:latin typeface="+mn-lt"/>
                <a:cs typeface="+mn-cs"/>
                <a:hlinkClick r:id="rId2" action="ppaction://hlinkfile"/>
              </a:rPr>
              <a:t>Utilizar </a:t>
            </a:r>
            <a:r>
              <a:rPr lang="es-MX" sz="1500" dirty="0" smtClean="0">
                <a:latin typeface="+mn-lt"/>
                <a:cs typeface="+mn-cs"/>
                <a:hlinkClick r:id="rId2" action="ppaction://hlinkfile"/>
              </a:rPr>
              <a:t>la Práctica 2 </a:t>
            </a:r>
            <a:r>
              <a:rPr lang="es-MX" sz="1500" dirty="0">
                <a:latin typeface="+mn-lt"/>
                <a:cs typeface="+mn-cs"/>
                <a:hlinkClick r:id="rId2" action="ppaction://hlinkfile"/>
              </a:rPr>
              <a:t>de Excel</a:t>
            </a:r>
            <a:endParaRPr lang="es-MX" sz="15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MX" sz="14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ES" sz="1400" dirty="0">
              <a:latin typeface="+mn-lt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643465" y="2357430"/>
            <a:ext cx="3857625" cy="307975"/>
          </a:xfrm>
          <a:prstGeom prst="rect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MX" sz="1400" b="1" dirty="0">
                <a:latin typeface="+mn-lt"/>
                <a:cs typeface="+mn-cs"/>
              </a:rPr>
              <a:t>Duración aproximada:   </a:t>
            </a:r>
            <a:r>
              <a:rPr lang="es-MX" sz="1400" b="1" dirty="0" smtClean="0">
                <a:latin typeface="+mn-lt"/>
                <a:cs typeface="+mn-cs"/>
              </a:rPr>
              <a:t>40 </a:t>
            </a:r>
            <a:r>
              <a:rPr lang="es-MX" sz="1400" b="1" dirty="0">
                <a:latin typeface="+mn-lt"/>
                <a:cs typeface="+mn-cs"/>
              </a:rPr>
              <a:t>minutos  </a:t>
            </a:r>
          </a:p>
        </p:txBody>
      </p:sp>
      <p:sp>
        <p:nvSpPr>
          <p:cNvPr id="20493" name="9 CuadroTexto"/>
          <p:cNvSpPr txBox="1">
            <a:spLocks noChangeArrowheads="1"/>
          </p:cNvSpPr>
          <p:nvPr/>
        </p:nvSpPr>
        <p:spPr bwMode="auto">
          <a:xfrm>
            <a:off x="5072085" y="4383953"/>
            <a:ext cx="27860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 b="1" dirty="0">
                <a:latin typeface="Calibri" pitchFamily="34" charset="0"/>
              </a:rPr>
              <a:t>Función SI</a:t>
            </a:r>
          </a:p>
          <a:p>
            <a:r>
              <a:rPr lang="es-MX" sz="1200" dirty="0" smtClean="0">
                <a:latin typeface="Calibri" pitchFamily="34" charset="0"/>
              </a:rPr>
              <a:t>1.- Ficha Fórmulas. </a:t>
            </a:r>
            <a:endParaRPr lang="es-MX" sz="1200" dirty="0">
              <a:latin typeface="Calibri" pitchFamily="34" charset="0"/>
            </a:endParaRPr>
          </a:p>
          <a:p>
            <a:r>
              <a:rPr lang="es-MX" sz="1200" dirty="0">
                <a:latin typeface="Calibri" pitchFamily="34" charset="0"/>
              </a:rPr>
              <a:t>2</a:t>
            </a:r>
            <a:r>
              <a:rPr lang="es-MX" sz="1200" dirty="0" smtClean="0">
                <a:latin typeface="Calibri" pitchFamily="34" charset="0"/>
              </a:rPr>
              <a:t>.- Grupo Biblioteca de funciones .</a:t>
            </a:r>
          </a:p>
          <a:p>
            <a:r>
              <a:rPr lang="es-MX" sz="1200" dirty="0" smtClean="0">
                <a:latin typeface="Calibri" pitchFamily="34" charset="0"/>
              </a:rPr>
              <a:t>3.- Botón Lógicas.</a:t>
            </a:r>
            <a:endParaRPr lang="es-ES" sz="1200" dirty="0">
              <a:latin typeface="Calibri" pitchFamily="34" charset="0"/>
            </a:endParaRPr>
          </a:p>
        </p:txBody>
      </p:sp>
      <p:pic>
        <p:nvPicPr>
          <p:cNvPr id="2049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0175" y="3929066"/>
            <a:ext cx="324326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428597" y="3071810"/>
            <a:ext cx="8072493" cy="3429005"/>
          </a:xfrm>
          <a:prstGeom prst="rect">
            <a:avLst/>
          </a:prstGeom>
          <a:noFill/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20498" name="12 CuadroTexto"/>
          <p:cNvSpPr txBox="1">
            <a:spLocks noChangeArrowheads="1"/>
          </p:cNvSpPr>
          <p:nvPr/>
        </p:nvSpPr>
        <p:spPr bwMode="auto">
          <a:xfrm>
            <a:off x="642920" y="3214686"/>
            <a:ext cx="1357312" cy="294183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600" b="1" dirty="0">
                <a:solidFill>
                  <a:srgbClr val="92D050"/>
                </a:solidFill>
                <a:latin typeface="+mn-lt"/>
                <a:cs typeface="+mn-cs"/>
              </a:rPr>
              <a:t>Vista Previa </a:t>
            </a:r>
            <a:endParaRPr lang="es-ES" sz="1600" b="1" dirty="0">
              <a:solidFill>
                <a:srgbClr val="92D050"/>
              </a:solidFill>
              <a:latin typeface="+mn-lt"/>
              <a:cs typeface="+mn-cs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00910">
            <a:off x="7767911" y="426215"/>
            <a:ext cx="596964" cy="48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Botón de acción: Inicio">
            <a:hlinkClick r:id="rId5" action="ppaction://hlinksldjump" highlightClick="1"/>
          </p:cNvPr>
          <p:cNvSpPr/>
          <p:nvPr/>
        </p:nvSpPr>
        <p:spPr>
          <a:xfrm>
            <a:off x="8572528" y="6240162"/>
            <a:ext cx="500066" cy="357190"/>
          </a:xfrm>
          <a:prstGeom prst="actionButtonHom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4" name="13 CuadroTexto"/>
          <p:cNvSpPr txBox="1"/>
          <p:nvPr/>
        </p:nvSpPr>
        <p:spPr>
          <a:xfrm>
            <a:off x="8572528" y="5661248"/>
            <a:ext cx="463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57166"/>
            <a:ext cx="7258072" cy="64294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2000" dirty="0" smtClean="0">
                <a:solidFill>
                  <a:schemeClr val="bg1"/>
                </a:solidFill>
              </a:rPr>
              <a:t>Crear fórmulas básicas</a:t>
            </a:r>
            <a:br>
              <a:rPr lang="es-MX" sz="2000" dirty="0" smtClean="0">
                <a:solidFill>
                  <a:schemeClr val="bg1"/>
                </a:solidFill>
              </a:rPr>
            </a:br>
            <a:r>
              <a:rPr lang="es-MX" sz="2000" dirty="0" smtClean="0">
                <a:solidFill>
                  <a:schemeClr val="bg1"/>
                </a:solidFill>
              </a:rPr>
              <a:t/>
            </a:r>
            <a:br>
              <a:rPr lang="es-MX" sz="2000" dirty="0" smtClean="0">
                <a:solidFill>
                  <a:schemeClr val="bg1"/>
                </a:solidFill>
              </a:rPr>
            </a:b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63" y="1357298"/>
            <a:ext cx="3857623" cy="1285868"/>
          </a:xfrm>
          <a:ln w="9525">
            <a:solidFill>
              <a:srgbClr val="92D050"/>
            </a:solidFill>
          </a:ln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None/>
              <a:defRPr/>
            </a:pPr>
            <a:r>
              <a:rPr lang="es-MX" b="1" dirty="0" smtClean="0">
                <a:solidFill>
                  <a:srgbClr val="92D050"/>
                </a:solidFill>
              </a:rPr>
              <a:t>Objetivo:  </a:t>
            </a: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endParaRPr lang="es-MX" b="0" dirty="0" smtClean="0"/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r>
              <a:rPr lang="es-MX" b="0" dirty="0" smtClean="0"/>
              <a:t>Crear formulas básicas en una hoja de cálculo utilizando paréntesis.</a:t>
            </a: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endParaRPr lang="es-MX" b="0" dirty="0" smtClean="0"/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endParaRPr lang="es-MX" dirty="0" smtClean="0"/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endParaRPr lang="es-MX" dirty="0" smtClean="0"/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endParaRPr lang="es-MX" dirty="0" smtClean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643436" y="1357298"/>
            <a:ext cx="3857652" cy="857256"/>
          </a:xfrm>
          <a:prstGeom prst="rect">
            <a:avLst/>
          </a:prstGeom>
          <a:ln w="952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lnSpcReduction="10000"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600" b="1" dirty="0">
                <a:solidFill>
                  <a:srgbClr val="92D050"/>
                </a:solidFill>
                <a:latin typeface="+mn-lt"/>
                <a:cs typeface="+mn-cs"/>
              </a:rPr>
              <a:t>Ejercicios de  certificación:</a:t>
            </a: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endParaRPr lang="es-MX" sz="1600" dirty="0">
              <a:latin typeface="+mn-lt"/>
              <a:cs typeface="+mn-cs"/>
            </a:endParaRP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400" dirty="0">
                <a:latin typeface="+mn-lt"/>
                <a:cs typeface="+mn-cs"/>
                <a:hlinkClick r:id="rId2" action="ppaction://hlinkfile"/>
              </a:rPr>
              <a:t>Utilizar </a:t>
            </a:r>
            <a:r>
              <a:rPr lang="es-MX" sz="1400" dirty="0" smtClean="0">
                <a:latin typeface="+mn-lt"/>
                <a:cs typeface="+mn-cs"/>
                <a:hlinkClick r:id="rId2" action="ppaction://hlinkfile"/>
              </a:rPr>
              <a:t>la Práctica 20 </a:t>
            </a:r>
            <a:r>
              <a:rPr lang="es-MX" sz="1400" dirty="0">
                <a:latin typeface="+mn-lt"/>
                <a:cs typeface="+mn-cs"/>
                <a:hlinkClick r:id="rId2" action="ppaction://hlinkfile"/>
              </a:rPr>
              <a:t>de Excel</a:t>
            </a:r>
            <a:endParaRPr lang="es-MX" sz="14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MX" sz="14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ES" sz="1400" dirty="0">
              <a:latin typeface="+mn-lt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643465" y="2357430"/>
            <a:ext cx="3857625" cy="307975"/>
          </a:xfrm>
          <a:prstGeom prst="rect">
            <a:avLst/>
          </a:prstGeom>
          <a:ln w="9525">
            <a:solidFill>
              <a:srgbClr val="92D050"/>
            </a:solidFill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MX" sz="1400" b="1" dirty="0">
                <a:latin typeface="+mn-lt"/>
                <a:cs typeface="+mn-cs"/>
              </a:rPr>
              <a:t>Duración aproximada:   </a:t>
            </a:r>
            <a:r>
              <a:rPr lang="es-MX" sz="1400" b="1" dirty="0" smtClean="0">
                <a:latin typeface="+mn-lt"/>
                <a:cs typeface="+mn-cs"/>
              </a:rPr>
              <a:t>20 </a:t>
            </a:r>
            <a:r>
              <a:rPr lang="es-MX" sz="1400" b="1" dirty="0">
                <a:latin typeface="+mn-lt"/>
                <a:cs typeface="+mn-cs"/>
              </a:rPr>
              <a:t>minutos  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500034" y="3071810"/>
            <a:ext cx="8001056" cy="3429005"/>
          </a:xfrm>
          <a:prstGeom prst="rect">
            <a:avLst/>
          </a:prstGeom>
          <a:noFill/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25619" name="12 CuadroTexto"/>
          <p:cNvSpPr txBox="1">
            <a:spLocks noChangeArrowheads="1"/>
          </p:cNvSpPr>
          <p:nvPr/>
        </p:nvSpPr>
        <p:spPr bwMode="auto">
          <a:xfrm>
            <a:off x="642920" y="3214686"/>
            <a:ext cx="1357312" cy="338554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600" b="1" dirty="0">
                <a:solidFill>
                  <a:srgbClr val="92D050"/>
                </a:solidFill>
                <a:latin typeface="+mn-lt"/>
                <a:cs typeface="+mn-cs"/>
              </a:rPr>
              <a:t>Vista Previa</a:t>
            </a:r>
            <a:endParaRPr lang="es-ES" sz="1600" b="1" dirty="0">
              <a:solidFill>
                <a:srgbClr val="92D050"/>
              </a:solidFill>
              <a:latin typeface="+mn-lt"/>
              <a:cs typeface="+mn-cs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00910">
            <a:off x="7767911" y="426215"/>
            <a:ext cx="596964" cy="48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9 CuadroTexto"/>
          <p:cNvSpPr txBox="1">
            <a:spLocks noChangeArrowheads="1"/>
          </p:cNvSpPr>
          <p:nvPr/>
        </p:nvSpPr>
        <p:spPr bwMode="auto">
          <a:xfrm>
            <a:off x="5554335" y="4866367"/>
            <a:ext cx="26859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1200" b="1" dirty="0" smtClean="0">
                <a:latin typeface="Calibri" pitchFamily="34" charset="0"/>
              </a:rPr>
              <a:t>Fórmulas básicas</a:t>
            </a:r>
            <a:endParaRPr lang="es-MX" sz="1200" b="1" dirty="0">
              <a:latin typeface="Calibri" pitchFamily="34" charset="0"/>
            </a:endParaRPr>
          </a:p>
          <a:p>
            <a:r>
              <a:rPr lang="es-MX" sz="1200" dirty="0" smtClean="0">
                <a:latin typeface="Calibri" pitchFamily="34" charset="0"/>
              </a:rPr>
              <a:t>1.- Seleccionar la celda </a:t>
            </a:r>
          </a:p>
          <a:p>
            <a:r>
              <a:rPr lang="es-MX" sz="1200" dirty="0" smtClean="0">
                <a:latin typeface="Calibri" pitchFamily="34" charset="0"/>
              </a:rPr>
              <a:t>2.- Agregar el signo de = y paréntesis () en el lugar adecuado de la fórmula a ingresar en la Barra de fórmulas.</a:t>
            </a:r>
          </a:p>
        </p:txBody>
      </p:sp>
      <p:sp>
        <p:nvSpPr>
          <p:cNvPr id="12" name="11 Botón de acción: Inicio">
            <a:hlinkClick r:id="rId4" action="ppaction://hlinksldjump" highlightClick="1"/>
          </p:cNvPr>
          <p:cNvSpPr/>
          <p:nvPr/>
        </p:nvSpPr>
        <p:spPr>
          <a:xfrm>
            <a:off x="8572528" y="6072206"/>
            <a:ext cx="500066" cy="428628"/>
          </a:xfrm>
          <a:prstGeom prst="actionButtonHom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5554335" y="3214686"/>
            <a:ext cx="25120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latin typeface="Calibri" pitchFamily="34" charset="0"/>
                <a:cs typeface="Calibri" pitchFamily="34" charset="0"/>
              </a:rPr>
              <a:t>Utilizar paréntesis en las fórmulas para cambiar el orden de los operadores.</a:t>
            </a:r>
          </a:p>
          <a:p>
            <a:r>
              <a:rPr lang="es-MX" sz="1200" dirty="0" smtClean="0">
                <a:latin typeface="Calibri" pitchFamily="34" charset="0"/>
                <a:cs typeface="Calibri" pitchFamily="34" charset="0"/>
              </a:rPr>
              <a:t>Ejemplo:</a:t>
            </a:r>
          </a:p>
          <a:p>
            <a:r>
              <a:rPr lang="es-MX" sz="1200" dirty="0" smtClean="0">
                <a:latin typeface="Calibri" pitchFamily="34" charset="0"/>
                <a:cs typeface="Calibri" pitchFamily="34" charset="0"/>
              </a:rPr>
              <a:t>2+2*2= 6</a:t>
            </a:r>
          </a:p>
          <a:p>
            <a:r>
              <a:rPr lang="es-MX" sz="1200" dirty="0" smtClean="0">
                <a:latin typeface="Calibri" pitchFamily="34" charset="0"/>
                <a:cs typeface="Calibri" pitchFamily="34" charset="0"/>
              </a:rPr>
              <a:t>(2+2</a:t>
            </a:r>
            <a:r>
              <a:rPr lang="es-MX" sz="1200" smtClean="0">
                <a:latin typeface="Calibri" pitchFamily="34" charset="0"/>
                <a:cs typeface="Calibri" pitchFamily="34" charset="0"/>
              </a:rPr>
              <a:t>)*2= 8</a:t>
            </a:r>
            <a:endParaRPr lang="es-MX" sz="1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796055"/>
            <a:ext cx="3743844" cy="2369658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8572528" y="5661248"/>
            <a:ext cx="463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57166"/>
            <a:ext cx="7186634" cy="64294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2000" dirty="0" smtClean="0">
                <a:solidFill>
                  <a:schemeClr val="bg1"/>
                </a:solidFill>
              </a:rPr>
              <a:t>Modificar imágenes</a:t>
            </a:r>
            <a:br>
              <a:rPr lang="es-MX" sz="2000" dirty="0" smtClean="0">
                <a:solidFill>
                  <a:schemeClr val="bg1"/>
                </a:solidFill>
              </a:rPr>
            </a:b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625" y="1285860"/>
            <a:ext cx="3857623" cy="1357306"/>
          </a:xfrm>
          <a:ln>
            <a:solidFill>
              <a:schemeClr val="accent3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None/>
              <a:defRPr/>
            </a:pPr>
            <a:r>
              <a:rPr lang="es-MX" b="1" dirty="0" smtClean="0">
                <a:solidFill>
                  <a:srgbClr val="92D050"/>
                </a:solidFill>
              </a:rPr>
              <a:t>Objetivo:  </a:t>
            </a: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r>
              <a:rPr lang="es-MX" b="0" dirty="0" smtClean="0"/>
              <a:t>Ajustar y corregir la forma en la que se presentan las imágenes cambiando sus atributos.</a:t>
            </a:r>
            <a:endParaRPr lang="es-MX" sz="1200" dirty="0" smtClean="0"/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endParaRPr lang="es-MX" sz="1200" dirty="0" smtClean="0"/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endParaRPr lang="es-MX" sz="1200" dirty="0" smtClean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643436" y="1285860"/>
            <a:ext cx="3857652" cy="785818"/>
          </a:xfrm>
          <a:prstGeom prst="rect">
            <a:avLst/>
          </a:prstGeom>
          <a:ln w="952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2500" lnSpcReduction="20000"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700" b="1" dirty="0">
                <a:solidFill>
                  <a:srgbClr val="92D050"/>
                </a:solidFill>
                <a:latin typeface="+mn-lt"/>
                <a:cs typeface="+mn-cs"/>
              </a:rPr>
              <a:t>Ejercicios de  certificación:</a:t>
            </a: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endParaRPr lang="es-MX" sz="1600" dirty="0">
              <a:latin typeface="+mn-lt"/>
              <a:cs typeface="+mn-cs"/>
            </a:endParaRP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500" dirty="0">
                <a:latin typeface="+mn-lt"/>
                <a:cs typeface="+mn-cs"/>
                <a:hlinkClick r:id="rId2" action="ppaction://hlinkfile"/>
              </a:rPr>
              <a:t>Utilizar </a:t>
            </a:r>
            <a:r>
              <a:rPr lang="es-MX" sz="1500" dirty="0" smtClean="0">
                <a:latin typeface="+mn-lt"/>
                <a:cs typeface="+mn-cs"/>
                <a:hlinkClick r:id="rId2" action="ppaction://hlinkfile"/>
              </a:rPr>
              <a:t>la Práctica 21 </a:t>
            </a:r>
            <a:r>
              <a:rPr lang="es-MX" sz="1500" dirty="0">
                <a:latin typeface="+mn-lt"/>
                <a:cs typeface="+mn-cs"/>
                <a:hlinkClick r:id="rId2" action="ppaction://hlinkfile"/>
              </a:rPr>
              <a:t>de Excel</a:t>
            </a:r>
            <a:endParaRPr lang="es-MX" sz="16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MX" sz="14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ES" sz="1400" dirty="0">
              <a:latin typeface="+mn-lt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643465" y="2357430"/>
            <a:ext cx="3857625" cy="307975"/>
          </a:xfrm>
          <a:prstGeom prst="rect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MX" sz="1400" b="1" dirty="0">
                <a:latin typeface="+mn-lt"/>
                <a:cs typeface="+mn-cs"/>
              </a:rPr>
              <a:t>Duración aproximada:   </a:t>
            </a:r>
            <a:r>
              <a:rPr lang="es-MX" sz="1400" b="1" dirty="0" smtClean="0">
                <a:latin typeface="+mn-lt"/>
                <a:cs typeface="+mn-cs"/>
              </a:rPr>
              <a:t>15 </a:t>
            </a:r>
            <a:r>
              <a:rPr lang="es-MX" sz="1400" b="1" dirty="0">
                <a:latin typeface="+mn-lt"/>
                <a:cs typeface="+mn-cs"/>
              </a:rPr>
              <a:t>minutos  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500035" y="3000373"/>
            <a:ext cx="7929617" cy="3500462"/>
          </a:xfrm>
          <a:prstGeom prst="rect">
            <a:avLst/>
          </a:prstGeom>
          <a:noFill/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23570" name="12 CuadroTexto"/>
          <p:cNvSpPr txBox="1">
            <a:spLocks noChangeArrowheads="1"/>
          </p:cNvSpPr>
          <p:nvPr/>
        </p:nvSpPr>
        <p:spPr bwMode="auto">
          <a:xfrm>
            <a:off x="642920" y="3214686"/>
            <a:ext cx="1357312" cy="338554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600" b="1" dirty="0">
                <a:solidFill>
                  <a:srgbClr val="92D050"/>
                </a:solidFill>
                <a:latin typeface="+mn-lt"/>
                <a:cs typeface="+mn-cs"/>
              </a:rPr>
              <a:t>Vista Previa</a:t>
            </a:r>
            <a:endParaRPr lang="es-ES" sz="1600" b="1" dirty="0">
              <a:solidFill>
                <a:srgbClr val="92D050"/>
              </a:solidFill>
              <a:latin typeface="+mn-lt"/>
              <a:cs typeface="+mn-cs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00910">
            <a:off x="7767911" y="426215"/>
            <a:ext cx="596964" cy="48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65" name="9 CuadroTexto"/>
          <p:cNvSpPr txBox="1">
            <a:spLocks noChangeArrowheads="1"/>
          </p:cNvSpPr>
          <p:nvPr/>
        </p:nvSpPr>
        <p:spPr bwMode="auto">
          <a:xfrm>
            <a:off x="4923143" y="4637950"/>
            <a:ext cx="31432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 b="1" dirty="0" smtClean="0">
                <a:latin typeface="Calibri" pitchFamily="34" charset="0"/>
              </a:rPr>
              <a:t>Formato de imágenes </a:t>
            </a:r>
            <a:endParaRPr lang="es-MX" sz="1200" b="1" dirty="0">
              <a:latin typeface="Calibri" pitchFamily="34" charset="0"/>
            </a:endParaRPr>
          </a:p>
          <a:p>
            <a:r>
              <a:rPr lang="es-MX" sz="1200" dirty="0" smtClean="0">
                <a:latin typeface="Calibri" pitchFamily="34" charset="0"/>
              </a:rPr>
              <a:t>1.- </a:t>
            </a:r>
            <a:r>
              <a:rPr lang="es-MX" sz="1200" dirty="0">
                <a:latin typeface="Calibri" pitchFamily="34" charset="0"/>
              </a:rPr>
              <a:t>Seleccionar </a:t>
            </a:r>
            <a:r>
              <a:rPr lang="es-MX" sz="1200" dirty="0" smtClean="0">
                <a:latin typeface="Calibri" pitchFamily="34" charset="0"/>
              </a:rPr>
              <a:t>la imagen.</a:t>
            </a:r>
            <a:endParaRPr lang="es-MX" sz="1200" dirty="0">
              <a:latin typeface="Calibri" pitchFamily="34" charset="0"/>
            </a:endParaRPr>
          </a:p>
          <a:p>
            <a:r>
              <a:rPr lang="es-MX" sz="1200" dirty="0">
                <a:latin typeface="Calibri" pitchFamily="34" charset="0"/>
              </a:rPr>
              <a:t>2</a:t>
            </a:r>
            <a:r>
              <a:rPr lang="es-MX" sz="1200" dirty="0" smtClean="0">
                <a:latin typeface="Calibri" pitchFamily="34" charset="0"/>
              </a:rPr>
              <a:t>.- Ficha Herramientas de imagen.</a:t>
            </a:r>
            <a:endParaRPr lang="es-MX" sz="1200" dirty="0">
              <a:latin typeface="Calibri" pitchFamily="34" charset="0"/>
            </a:endParaRPr>
          </a:p>
          <a:p>
            <a:r>
              <a:rPr lang="es-MX" sz="1200" dirty="0">
                <a:latin typeface="Calibri" pitchFamily="34" charset="0"/>
              </a:rPr>
              <a:t>3</a:t>
            </a:r>
            <a:r>
              <a:rPr lang="es-MX" sz="1200" dirty="0" smtClean="0">
                <a:latin typeface="Calibri" pitchFamily="34" charset="0"/>
              </a:rPr>
              <a:t>.- Grupo Ajustar.</a:t>
            </a:r>
          </a:p>
          <a:p>
            <a:r>
              <a:rPr lang="es-MX" sz="1200" dirty="0" smtClean="0">
                <a:latin typeface="Calibri" pitchFamily="34" charset="0"/>
              </a:rPr>
              <a:t>4.- Botón Efectos artísticos.</a:t>
            </a:r>
          </a:p>
        </p:txBody>
      </p:sp>
      <p:sp>
        <p:nvSpPr>
          <p:cNvPr id="11" name="10 Botón de acción: Inicio">
            <a:hlinkClick r:id="rId4" action="ppaction://hlinksldjump" highlightClick="1"/>
          </p:cNvPr>
          <p:cNvSpPr/>
          <p:nvPr/>
        </p:nvSpPr>
        <p:spPr>
          <a:xfrm>
            <a:off x="8572528" y="6143644"/>
            <a:ext cx="500066" cy="357190"/>
          </a:xfrm>
          <a:prstGeom prst="actionButtonHom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01" b="81717"/>
          <a:stretch/>
        </p:blipFill>
        <p:spPr bwMode="auto">
          <a:xfrm>
            <a:off x="642920" y="3586215"/>
            <a:ext cx="5246156" cy="1051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8644536" y="5661248"/>
            <a:ext cx="391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57166"/>
            <a:ext cx="7258072" cy="64294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2000" dirty="0" smtClean="0">
                <a:solidFill>
                  <a:schemeClr val="bg1"/>
                </a:solidFill>
              </a:rPr>
              <a:t>Copiar y mover  hojas a otro libro de trabajo </a:t>
            </a:r>
            <a:br>
              <a:rPr lang="es-MX" sz="2000" dirty="0" smtClean="0">
                <a:solidFill>
                  <a:schemeClr val="bg1"/>
                </a:solidFill>
              </a:rPr>
            </a:br>
            <a:r>
              <a:rPr lang="es-MX" sz="2000" dirty="0" smtClean="0">
                <a:solidFill>
                  <a:schemeClr val="bg1"/>
                </a:solidFill>
              </a:rPr>
              <a:t>(Formato de hojas de cálculo )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357298"/>
            <a:ext cx="3857623" cy="1285868"/>
          </a:xfrm>
          <a:ln w="9525">
            <a:solidFill>
              <a:srgbClr val="92D050"/>
            </a:solidFill>
          </a:ln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None/>
              <a:defRPr/>
            </a:pPr>
            <a:r>
              <a:rPr lang="es-MX" b="1" dirty="0" smtClean="0">
                <a:solidFill>
                  <a:srgbClr val="92D050"/>
                </a:solidFill>
              </a:rPr>
              <a:t>Objetivo:  </a:t>
            </a: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r>
              <a:rPr lang="es-MX" b="0" dirty="0" smtClean="0"/>
              <a:t>Los libros de Excel contienen 3 hojas de cálculo. El usuario puede agregar,  eliminar mover y copiar las hojas que desee.</a:t>
            </a: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endParaRPr lang="es-MX" dirty="0" smtClean="0"/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endParaRPr lang="es-MX" dirty="0" smtClean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643436" y="1428736"/>
            <a:ext cx="3857652" cy="857256"/>
          </a:xfrm>
          <a:prstGeom prst="rect">
            <a:avLst/>
          </a:prstGeom>
          <a:ln w="952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600" b="1" dirty="0">
                <a:solidFill>
                  <a:srgbClr val="92D050"/>
                </a:solidFill>
                <a:latin typeface="+mn-lt"/>
                <a:cs typeface="+mn-cs"/>
              </a:rPr>
              <a:t>Ejercicios de  certificación:</a:t>
            </a: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400" dirty="0">
                <a:latin typeface="+mn-lt"/>
                <a:cs typeface="+mn-cs"/>
                <a:hlinkClick r:id="rId2" action="ppaction://hlinkfile"/>
              </a:rPr>
              <a:t>Utilizar </a:t>
            </a:r>
            <a:r>
              <a:rPr lang="es-MX" sz="1400" dirty="0" smtClean="0">
                <a:latin typeface="+mn-lt"/>
                <a:cs typeface="+mn-cs"/>
                <a:hlinkClick r:id="rId2" action="ppaction://hlinkfile"/>
              </a:rPr>
              <a:t>la Práctica 22 </a:t>
            </a:r>
            <a:r>
              <a:rPr lang="es-MX" sz="1400" dirty="0">
                <a:latin typeface="+mn-lt"/>
                <a:cs typeface="+mn-cs"/>
                <a:hlinkClick r:id="rId2" action="ppaction://hlinkfile"/>
              </a:rPr>
              <a:t>de Excel</a:t>
            </a:r>
            <a:endParaRPr lang="es-MX" sz="14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ES" sz="1400" dirty="0">
              <a:latin typeface="+mn-lt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643465" y="2357430"/>
            <a:ext cx="3857625" cy="307975"/>
          </a:xfrm>
          <a:prstGeom prst="rect">
            <a:avLst/>
          </a:prstGeom>
          <a:ln w="9525">
            <a:solidFill>
              <a:srgbClr val="92D050"/>
            </a:solidFill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MX" sz="1400" b="1" dirty="0">
                <a:latin typeface="+mn-lt"/>
                <a:cs typeface="+mn-cs"/>
              </a:rPr>
              <a:t>Duración aproximada:   10 minutos  </a:t>
            </a:r>
          </a:p>
        </p:txBody>
      </p:sp>
      <p:sp>
        <p:nvSpPr>
          <p:cNvPr id="33805" name="9 CuadroTexto"/>
          <p:cNvSpPr txBox="1">
            <a:spLocks noChangeArrowheads="1"/>
          </p:cNvSpPr>
          <p:nvPr/>
        </p:nvSpPr>
        <p:spPr bwMode="auto">
          <a:xfrm>
            <a:off x="1142976" y="4357694"/>
            <a:ext cx="35004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 b="1" dirty="0">
                <a:latin typeface="Calibri" pitchFamily="34" charset="0"/>
              </a:rPr>
              <a:t>Organizar hojas de cálculo </a:t>
            </a:r>
          </a:p>
          <a:p>
            <a:r>
              <a:rPr lang="es-MX" sz="1200" dirty="0" smtClean="0">
                <a:latin typeface="Calibri" pitchFamily="34" charset="0"/>
              </a:rPr>
              <a:t>1.- Clic derecho </a:t>
            </a:r>
            <a:r>
              <a:rPr lang="es-MX" sz="1200" dirty="0">
                <a:latin typeface="Calibri" pitchFamily="34" charset="0"/>
              </a:rPr>
              <a:t>sobre </a:t>
            </a:r>
            <a:r>
              <a:rPr lang="es-MX" sz="1200" dirty="0" smtClean="0">
                <a:latin typeface="Calibri" pitchFamily="34" charset="0"/>
              </a:rPr>
              <a:t>la etiqueta </a:t>
            </a:r>
            <a:r>
              <a:rPr lang="es-MX" sz="1200" dirty="0">
                <a:latin typeface="Calibri" pitchFamily="34" charset="0"/>
              </a:rPr>
              <a:t>de </a:t>
            </a:r>
            <a:r>
              <a:rPr lang="es-MX" sz="1200" dirty="0" smtClean="0">
                <a:latin typeface="Calibri" pitchFamily="34" charset="0"/>
              </a:rPr>
              <a:t>la hoja.</a:t>
            </a:r>
            <a:endParaRPr lang="es-MX" sz="1200" dirty="0">
              <a:latin typeface="Calibri" pitchFamily="34" charset="0"/>
            </a:endParaRPr>
          </a:p>
          <a:p>
            <a:r>
              <a:rPr lang="es-MX" sz="1200" dirty="0">
                <a:latin typeface="Calibri" pitchFamily="34" charset="0"/>
              </a:rPr>
              <a:t>2</a:t>
            </a:r>
            <a:r>
              <a:rPr lang="es-MX" sz="1200" dirty="0" smtClean="0">
                <a:latin typeface="Calibri" pitchFamily="34" charset="0"/>
              </a:rPr>
              <a:t>.- Seleccionar </a:t>
            </a:r>
            <a:r>
              <a:rPr lang="es-MX" sz="1200" dirty="0">
                <a:latin typeface="Calibri" pitchFamily="34" charset="0"/>
              </a:rPr>
              <a:t>la opción deseada en el </a:t>
            </a:r>
            <a:r>
              <a:rPr lang="es-MX" sz="1200" dirty="0" smtClean="0">
                <a:latin typeface="Calibri" pitchFamily="34" charset="0"/>
              </a:rPr>
              <a:t>menú. </a:t>
            </a:r>
            <a:endParaRPr lang="es-MX" sz="1200" dirty="0">
              <a:latin typeface="Calibri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500035" y="3071810"/>
            <a:ext cx="7929617" cy="3429005"/>
          </a:xfrm>
          <a:prstGeom prst="rect">
            <a:avLst/>
          </a:prstGeom>
          <a:noFill/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pic>
        <p:nvPicPr>
          <p:cNvPr id="33807" name="Picture 2"/>
          <p:cNvPicPr>
            <a:picLocks noChangeAspect="1" noChangeArrowheads="1"/>
          </p:cNvPicPr>
          <p:nvPr/>
        </p:nvPicPr>
        <p:blipFill rotWithShape="1">
          <a:blip r:embed="rId3"/>
          <a:srcRect l="18631" r="14172" b="2745"/>
          <a:stretch/>
        </p:blipFill>
        <p:spPr bwMode="auto">
          <a:xfrm>
            <a:off x="5343524" y="3571876"/>
            <a:ext cx="2009775" cy="236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8" name="10 CuadroTexto"/>
          <p:cNvSpPr txBox="1">
            <a:spLocks noChangeArrowheads="1"/>
          </p:cNvSpPr>
          <p:nvPr/>
        </p:nvSpPr>
        <p:spPr bwMode="auto">
          <a:xfrm>
            <a:off x="714358" y="3214686"/>
            <a:ext cx="1357312" cy="338554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600" b="1" dirty="0">
                <a:solidFill>
                  <a:srgbClr val="92D050"/>
                </a:solidFill>
                <a:latin typeface="+mn-lt"/>
                <a:cs typeface="+mn-cs"/>
              </a:rPr>
              <a:t>Vista Previa</a:t>
            </a:r>
            <a:endParaRPr lang="es-ES" sz="1600" b="1" dirty="0">
              <a:solidFill>
                <a:srgbClr val="92D050"/>
              </a:solidFill>
              <a:latin typeface="+mn-lt"/>
              <a:cs typeface="+mn-cs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00910">
            <a:off x="7767911" y="426215"/>
            <a:ext cx="596964" cy="48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Botón de acción: Inicio">
            <a:hlinkClick r:id="rId5" action="ppaction://hlinksldjump" highlightClick="1"/>
          </p:cNvPr>
          <p:cNvSpPr/>
          <p:nvPr/>
        </p:nvSpPr>
        <p:spPr>
          <a:xfrm>
            <a:off x="8572528" y="6143644"/>
            <a:ext cx="500066" cy="357190"/>
          </a:xfrm>
          <a:prstGeom prst="actionButtonHom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4" name="13 CuadroTexto"/>
          <p:cNvSpPr txBox="1"/>
          <p:nvPr/>
        </p:nvSpPr>
        <p:spPr>
          <a:xfrm>
            <a:off x="8572528" y="5661248"/>
            <a:ext cx="463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428596" y="357166"/>
            <a:ext cx="7258072" cy="64294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Configuración de páginas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498353" y="1285876"/>
            <a:ext cx="3857623" cy="1357306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Objetivo:  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endParaRPr kumimoji="0" lang="es-MX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lvl="1" indent="-285750" algn="just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"/>
              <a:defRPr/>
            </a:pPr>
            <a:r>
              <a:rPr lang="es-MX" sz="1400" noProof="0" dirty="0" smtClean="0">
                <a:latin typeface="+mn-lt"/>
                <a:cs typeface="+mn-cs"/>
              </a:rPr>
              <a:t>Manipular las opciones de configurar página para repetir filas e imprimir títulos.</a:t>
            </a:r>
            <a:endParaRPr kumimoji="0" lang="es-MX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endParaRPr kumimoji="0" lang="es-MX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2 Marcador de contenido">
            <a:hlinkClick r:id="rId2" action="ppaction://hlinkfile"/>
          </p:cNvPr>
          <p:cNvSpPr txBox="1">
            <a:spLocks/>
          </p:cNvSpPr>
          <p:nvPr/>
        </p:nvSpPr>
        <p:spPr>
          <a:xfrm>
            <a:off x="4643436" y="1285860"/>
            <a:ext cx="3857652" cy="785818"/>
          </a:xfrm>
          <a:prstGeom prst="rect">
            <a:avLst/>
          </a:prstGeom>
          <a:ln w="952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2500" lnSpcReduction="20000"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700" b="1" dirty="0">
                <a:solidFill>
                  <a:srgbClr val="92D050"/>
                </a:solidFill>
                <a:latin typeface="+mn-lt"/>
                <a:cs typeface="+mn-cs"/>
              </a:rPr>
              <a:t>Ejercicios de  certificación:</a:t>
            </a: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endParaRPr lang="es-MX" sz="1600" dirty="0">
              <a:latin typeface="+mn-lt"/>
              <a:cs typeface="+mn-cs"/>
            </a:endParaRP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600" dirty="0">
                <a:latin typeface="+mn-lt"/>
                <a:cs typeface="+mn-cs"/>
                <a:hlinkClick r:id="rId3" action="ppaction://hlinkfile"/>
              </a:rPr>
              <a:t>Utilizar </a:t>
            </a:r>
            <a:r>
              <a:rPr lang="es-MX" sz="1600" dirty="0" smtClean="0">
                <a:latin typeface="+mn-lt"/>
                <a:cs typeface="+mn-cs"/>
                <a:hlinkClick r:id="rId3" action="ppaction://hlinkfile"/>
              </a:rPr>
              <a:t>la Práctica 23 </a:t>
            </a:r>
            <a:r>
              <a:rPr lang="es-MX" sz="1600" dirty="0">
                <a:latin typeface="+mn-lt"/>
                <a:cs typeface="+mn-cs"/>
                <a:hlinkClick r:id="rId3" action="ppaction://hlinkfile"/>
              </a:rPr>
              <a:t>de Excel</a:t>
            </a:r>
            <a:endParaRPr lang="es-MX" sz="16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MX" sz="14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ES" sz="1400" dirty="0">
              <a:latin typeface="+mn-lt"/>
              <a:cs typeface="+mn-cs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643465" y="2357430"/>
            <a:ext cx="3857625" cy="307975"/>
          </a:xfrm>
          <a:prstGeom prst="rect">
            <a:avLst/>
          </a:prstGeom>
          <a:ln w="9525">
            <a:solidFill>
              <a:srgbClr val="92D050"/>
            </a:solidFill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MX" sz="1400" b="1" dirty="0">
                <a:latin typeface="+mn-lt"/>
                <a:cs typeface="+mn-cs"/>
              </a:rPr>
              <a:t>Duración aproximada:   </a:t>
            </a:r>
            <a:r>
              <a:rPr lang="es-MX" sz="1400" b="1" dirty="0" smtClean="0">
                <a:latin typeface="+mn-lt"/>
                <a:cs typeface="+mn-cs"/>
              </a:rPr>
              <a:t>5 </a:t>
            </a:r>
            <a:r>
              <a:rPr lang="es-MX" sz="1400" b="1" dirty="0">
                <a:latin typeface="+mn-lt"/>
                <a:cs typeface="+mn-cs"/>
              </a:rPr>
              <a:t>minutos  </a:t>
            </a:r>
          </a:p>
        </p:txBody>
      </p:sp>
      <p:sp>
        <p:nvSpPr>
          <p:cNvPr id="9" name="8 Rectángulo"/>
          <p:cNvSpPr/>
          <p:nvPr/>
        </p:nvSpPr>
        <p:spPr>
          <a:xfrm>
            <a:off x="535125" y="3000372"/>
            <a:ext cx="8001056" cy="3500443"/>
          </a:xfrm>
          <a:prstGeom prst="rect">
            <a:avLst/>
          </a:prstGeom>
          <a:noFill/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1" name="12 CuadroTexto"/>
          <p:cNvSpPr txBox="1">
            <a:spLocks noChangeArrowheads="1"/>
          </p:cNvSpPr>
          <p:nvPr/>
        </p:nvSpPr>
        <p:spPr bwMode="auto">
          <a:xfrm>
            <a:off x="642920" y="3143248"/>
            <a:ext cx="1357312" cy="294183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600" b="1" dirty="0">
                <a:solidFill>
                  <a:srgbClr val="92D050"/>
                </a:solidFill>
                <a:latin typeface="+mn-lt"/>
                <a:cs typeface="+mn-cs"/>
              </a:rPr>
              <a:t>Vista Previa</a:t>
            </a:r>
            <a:endParaRPr lang="es-ES" sz="1600" b="1" dirty="0">
              <a:solidFill>
                <a:srgbClr val="92D050"/>
              </a:solidFill>
              <a:latin typeface="+mn-lt"/>
              <a:cs typeface="+mn-cs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00910">
            <a:off x="7767911" y="426215"/>
            <a:ext cx="596964" cy="48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11 CuadroTexto"/>
          <p:cNvSpPr txBox="1">
            <a:spLocks noChangeArrowheads="1"/>
          </p:cNvSpPr>
          <p:nvPr/>
        </p:nvSpPr>
        <p:spPr bwMode="auto">
          <a:xfrm>
            <a:off x="5494643" y="3861048"/>
            <a:ext cx="25717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 b="1" dirty="0" smtClean="0">
                <a:latin typeface="Calibri" pitchFamily="34" charset="0"/>
              </a:rPr>
              <a:t>Configurar página</a:t>
            </a:r>
          </a:p>
          <a:p>
            <a:endParaRPr lang="es-MX" sz="1200" b="1" dirty="0">
              <a:latin typeface="Calibri" pitchFamily="34" charset="0"/>
            </a:endParaRPr>
          </a:p>
          <a:p>
            <a:r>
              <a:rPr lang="es-MX" sz="1200" dirty="0">
                <a:latin typeface="Calibri" pitchFamily="34" charset="0"/>
              </a:rPr>
              <a:t>1.- Ficha </a:t>
            </a:r>
            <a:r>
              <a:rPr lang="es-MX" sz="1200" dirty="0" smtClean="0">
                <a:latin typeface="Calibri" pitchFamily="34" charset="0"/>
              </a:rPr>
              <a:t>Diseño de página.</a:t>
            </a:r>
            <a:endParaRPr lang="es-MX" sz="1200" dirty="0">
              <a:latin typeface="Calibri" pitchFamily="34" charset="0"/>
            </a:endParaRPr>
          </a:p>
          <a:p>
            <a:r>
              <a:rPr lang="es-MX" sz="1200" dirty="0">
                <a:latin typeface="Calibri" pitchFamily="34" charset="0"/>
              </a:rPr>
              <a:t>2</a:t>
            </a:r>
            <a:r>
              <a:rPr lang="es-MX" sz="1200" dirty="0" smtClean="0">
                <a:latin typeface="Calibri" pitchFamily="34" charset="0"/>
              </a:rPr>
              <a:t>.- Grupo Configurar Página.</a:t>
            </a:r>
          </a:p>
          <a:p>
            <a:r>
              <a:rPr lang="es-MX" sz="1200" dirty="0" smtClean="0">
                <a:latin typeface="Calibri" pitchFamily="34" charset="0"/>
              </a:rPr>
              <a:t>3.- Botón Imprimir títulos.</a:t>
            </a:r>
          </a:p>
        </p:txBody>
      </p:sp>
      <p:sp>
        <p:nvSpPr>
          <p:cNvPr id="15" name="14 Botón de acción: Inicio">
            <a:hlinkClick r:id="rId5" action="ppaction://hlinksldjump" highlightClick="1"/>
          </p:cNvPr>
          <p:cNvSpPr/>
          <p:nvPr/>
        </p:nvSpPr>
        <p:spPr>
          <a:xfrm>
            <a:off x="8572528" y="6072206"/>
            <a:ext cx="500066" cy="428628"/>
          </a:xfrm>
          <a:prstGeom prst="actionButtonHom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3" t="7765" r="14888" b="65361"/>
          <a:stretch/>
        </p:blipFill>
        <p:spPr bwMode="auto">
          <a:xfrm>
            <a:off x="665202" y="3861048"/>
            <a:ext cx="4554870" cy="12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8572528" y="5661248"/>
            <a:ext cx="463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772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428596" y="357166"/>
            <a:ext cx="7258072" cy="64294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Combinar y</a:t>
            </a:r>
            <a:r>
              <a:rPr kumimoji="0" lang="es-MX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alinear celdas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428625" y="1285876"/>
            <a:ext cx="3857623" cy="1357306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Objetivo:  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endParaRPr kumimoji="0" lang="es-MX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r>
              <a:rPr kumimoji="0" lang="es-MX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Combinar y alinear texto en las</a:t>
            </a:r>
            <a:r>
              <a:rPr kumimoji="0" lang="es-MX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</a:t>
            </a:r>
            <a:r>
              <a:rPr kumimoji="0" lang="es-MX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eldas. </a:t>
            </a:r>
            <a:endParaRPr kumimoji="0" lang="es-MX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endParaRPr kumimoji="0" lang="es-MX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endParaRPr kumimoji="0" lang="es-MX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643436" y="1285860"/>
            <a:ext cx="3857652" cy="785818"/>
          </a:xfrm>
          <a:prstGeom prst="rect">
            <a:avLst/>
          </a:prstGeom>
          <a:ln w="952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2500" lnSpcReduction="20000"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700" b="1" dirty="0">
                <a:solidFill>
                  <a:srgbClr val="92D050"/>
                </a:solidFill>
                <a:latin typeface="+mn-lt"/>
                <a:cs typeface="+mn-cs"/>
              </a:rPr>
              <a:t>Ejercicios de  certificación:</a:t>
            </a: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endParaRPr lang="es-MX" sz="1600" dirty="0">
              <a:latin typeface="+mn-lt"/>
              <a:cs typeface="+mn-cs"/>
            </a:endParaRP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600" dirty="0">
                <a:latin typeface="+mn-lt"/>
                <a:cs typeface="+mn-cs"/>
                <a:hlinkClick r:id="rId2" action="ppaction://hlinkfile"/>
              </a:rPr>
              <a:t>Utilizar </a:t>
            </a:r>
            <a:r>
              <a:rPr lang="es-MX" sz="1600" dirty="0" smtClean="0">
                <a:latin typeface="+mn-lt"/>
                <a:cs typeface="+mn-cs"/>
                <a:hlinkClick r:id="rId2" action="ppaction://hlinkfile"/>
              </a:rPr>
              <a:t>la Práctica 24 </a:t>
            </a:r>
            <a:r>
              <a:rPr lang="es-MX" sz="1600" dirty="0">
                <a:latin typeface="+mn-lt"/>
                <a:cs typeface="+mn-cs"/>
                <a:hlinkClick r:id="rId2" action="ppaction://hlinkfile"/>
              </a:rPr>
              <a:t>de Excel</a:t>
            </a:r>
            <a:endParaRPr lang="es-MX" sz="16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MX" sz="14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ES" sz="1400" dirty="0">
              <a:latin typeface="+mn-lt"/>
              <a:cs typeface="+mn-cs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643465" y="2357430"/>
            <a:ext cx="3857625" cy="307975"/>
          </a:xfrm>
          <a:prstGeom prst="rect">
            <a:avLst/>
          </a:prstGeom>
          <a:ln w="9525">
            <a:solidFill>
              <a:srgbClr val="92D050"/>
            </a:solidFill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MX" sz="1400" b="1" dirty="0">
                <a:latin typeface="+mn-lt"/>
                <a:cs typeface="+mn-cs"/>
              </a:rPr>
              <a:t>Duración aproximada:   </a:t>
            </a:r>
            <a:r>
              <a:rPr lang="es-MX" sz="1400" b="1" dirty="0" smtClean="0">
                <a:latin typeface="+mn-lt"/>
                <a:cs typeface="+mn-cs"/>
              </a:rPr>
              <a:t>5 </a:t>
            </a:r>
            <a:r>
              <a:rPr lang="es-MX" sz="1400" b="1" dirty="0">
                <a:latin typeface="+mn-lt"/>
                <a:cs typeface="+mn-cs"/>
              </a:rPr>
              <a:t>minutos  </a:t>
            </a:r>
          </a:p>
        </p:txBody>
      </p:sp>
      <p:sp>
        <p:nvSpPr>
          <p:cNvPr id="9" name="8 Rectángulo"/>
          <p:cNvSpPr/>
          <p:nvPr/>
        </p:nvSpPr>
        <p:spPr>
          <a:xfrm>
            <a:off x="500034" y="3000372"/>
            <a:ext cx="8001056" cy="3500443"/>
          </a:xfrm>
          <a:prstGeom prst="rect">
            <a:avLst/>
          </a:prstGeom>
          <a:noFill/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1" name="12 CuadroTexto"/>
          <p:cNvSpPr txBox="1">
            <a:spLocks noChangeArrowheads="1"/>
          </p:cNvSpPr>
          <p:nvPr/>
        </p:nvSpPr>
        <p:spPr bwMode="auto">
          <a:xfrm>
            <a:off x="642920" y="3143248"/>
            <a:ext cx="1357312" cy="294183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600" b="1" dirty="0">
                <a:solidFill>
                  <a:srgbClr val="92D050"/>
                </a:solidFill>
                <a:latin typeface="+mn-lt"/>
                <a:cs typeface="+mn-cs"/>
              </a:rPr>
              <a:t>Vista Previa</a:t>
            </a:r>
            <a:endParaRPr lang="es-ES" sz="1600" b="1" dirty="0">
              <a:solidFill>
                <a:srgbClr val="92D050"/>
              </a:solidFill>
              <a:latin typeface="+mn-lt"/>
              <a:cs typeface="+mn-cs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00910">
            <a:off x="7767911" y="426215"/>
            <a:ext cx="596964" cy="48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11 CuadroTexto"/>
          <p:cNvSpPr txBox="1">
            <a:spLocks noChangeArrowheads="1"/>
          </p:cNvSpPr>
          <p:nvPr/>
        </p:nvSpPr>
        <p:spPr bwMode="auto">
          <a:xfrm>
            <a:off x="5494643" y="3861048"/>
            <a:ext cx="25717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 b="1" dirty="0" smtClean="0">
                <a:latin typeface="Calibri" pitchFamily="34" charset="0"/>
              </a:rPr>
              <a:t>Combinar y alinear</a:t>
            </a:r>
            <a:endParaRPr lang="es-MX" sz="1200" b="1" dirty="0">
              <a:latin typeface="Calibri" pitchFamily="34" charset="0"/>
            </a:endParaRPr>
          </a:p>
          <a:p>
            <a:r>
              <a:rPr lang="es-MX" sz="1200" dirty="0">
                <a:latin typeface="Calibri" pitchFamily="34" charset="0"/>
              </a:rPr>
              <a:t>1.- Ficha </a:t>
            </a:r>
            <a:r>
              <a:rPr lang="es-MX" sz="1200" dirty="0" smtClean="0">
                <a:latin typeface="Calibri" pitchFamily="34" charset="0"/>
              </a:rPr>
              <a:t>Inicio.</a:t>
            </a:r>
            <a:endParaRPr lang="es-MX" sz="1200" dirty="0">
              <a:latin typeface="Calibri" pitchFamily="34" charset="0"/>
            </a:endParaRPr>
          </a:p>
          <a:p>
            <a:r>
              <a:rPr lang="es-MX" sz="1200" dirty="0">
                <a:latin typeface="Calibri" pitchFamily="34" charset="0"/>
              </a:rPr>
              <a:t>2</a:t>
            </a:r>
            <a:r>
              <a:rPr lang="es-MX" sz="1200" dirty="0" smtClean="0">
                <a:latin typeface="Calibri" pitchFamily="34" charset="0"/>
              </a:rPr>
              <a:t>.- Grupo Alineación.</a:t>
            </a:r>
          </a:p>
          <a:p>
            <a:r>
              <a:rPr lang="es-MX" sz="1200" dirty="0" smtClean="0">
                <a:latin typeface="Calibri" pitchFamily="34" charset="0"/>
              </a:rPr>
              <a:t>3.- Botón Combinar y centrar.</a:t>
            </a:r>
          </a:p>
        </p:txBody>
      </p:sp>
      <p:sp>
        <p:nvSpPr>
          <p:cNvPr id="15" name="14 Botón de acción: Inicio">
            <a:hlinkClick r:id="rId4" action="ppaction://hlinksldjump" highlightClick="1"/>
          </p:cNvPr>
          <p:cNvSpPr/>
          <p:nvPr/>
        </p:nvSpPr>
        <p:spPr>
          <a:xfrm>
            <a:off x="8572528" y="6072206"/>
            <a:ext cx="500066" cy="428628"/>
          </a:xfrm>
          <a:prstGeom prst="actionButtonHom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0" t="4882" r="37559" b="65669"/>
          <a:stretch/>
        </p:blipFill>
        <p:spPr bwMode="auto">
          <a:xfrm>
            <a:off x="637315" y="3673467"/>
            <a:ext cx="3732804" cy="2154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8572528" y="5661248"/>
            <a:ext cx="463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865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428596" y="357166"/>
            <a:ext cx="7258072" cy="64294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Aplicar</a:t>
            </a:r>
            <a:r>
              <a:rPr kumimoji="0" lang="es-MX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formatos de celda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428625" y="1285876"/>
            <a:ext cx="3857623" cy="1357306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Objetivo:  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endParaRPr kumimoji="0" lang="es-MX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r>
              <a:rPr lang="es-MX" sz="1400" noProof="0" dirty="0" smtClean="0">
                <a:latin typeface="+mn-lt"/>
                <a:cs typeface="+mn-cs"/>
              </a:rPr>
              <a:t>Aplicar y modificar estilos de celdas.</a:t>
            </a:r>
            <a:endParaRPr kumimoji="0" lang="es-MX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endParaRPr kumimoji="0" lang="es-MX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endParaRPr kumimoji="0" lang="es-MX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2 Marcador de contenido">
            <a:hlinkClick r:id="rId2" action="ppaction://hlinkfile"/>
          </p:cNvPr>
          <p:cNvSpPr txBox="1">
            <a:spLocks/>
          </p:cNvSpPr>
          <p:nvPr/>
        </p:nvSpPr>
        <p:spPr>
          <a:xfrm>
            <a:off x="4643436" y="1285860"/>
            <a:ext cx="3857652" cy="785818"/>
          </a:xfrm>
          <a:prstGeom prst="rect">
            <a:avLst/>
          </a:prstGeom>
          <a:ln w="952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2500" lnSpcReduction="20000"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700" b="1" dirty="0">
                <a:solidFill>
                  <a:srgbClr val="92D050"/>
                </a:solidFill>
                <a:latin typeface="+mn-lt"/>
                <a:cs typeface="+mn-cs"/>
              </a:rPr>
              <a:t>Ejercicios de  certificación:</a:t>
            </a: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endParaRPr lang="es-MX" sz="1600" dirty="0">
              <a:latin typeface="+mn-lt"/>
              <a:cs typeface="+mn-cs"/>
            </a:endParaRP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600" dirty="0">
                <a:latin typeface="+mn-lt"/>
                <a:cs typeface="+mn-cs"/>
                <a:hlinkClick r:id="rId3" action="ppaction://hlinkfile"/>
              </a:rPr>
              <a:t>Utilizar </a:t>
            </a:r>
            <a:r>
              <a:rPr lang="es-MX" sz="1600" dirty="0" smtClean="0">
                <a:latin typeface="+mn-lt"/>
                <a:cs typeface="+mn-cs"/>
                <a:hlinkClick r:id="rId3" action="ppaction://hlinkfile"/>
              </a:rPr>
              <a:t>la Práctica 25 </a:t>
            </a:r>
            <a:r>
              <a:rPr lang="es-MX" sz="1600" dirty="0">
                <a:latin typeface="+mn-lt"/>
                <a:cs typeface="+mn-cs"/>
                <a:hlinkClick r:id="rId3" action="ppaction://hlinkfile"/>
              </a:rPr>
              <a:t>de Excel</a:t>
            </a:r>
            <a:endParaRPr lang="es-MX" sz="16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MX" sz="14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ES" sz="1400" dirty="0">
              <a:latin typeface="+mn-lt"/>
              <a:cs typeface="+mn-cs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643465" y="2357430"/>
            <a:ext cx="3857625" cy="307975"/>
          </a:xfrm>
          <a:prstGeom prst="rect">
            <a:avLst/>
          </a:prstGeom>
          <a:ln w="9525">
            <a:solidFill>
              <a:srgbClr val="92D050"/>
            </a:solidFill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MX" sz="1400" b="1" dirty="0">
                <a:latin typeface="+mn-lt"/>
                <a:cs typeface="+mn-cs"/>
              </a:rPr>
              <a:t>Duración aproximada:   </a:t>
            </a:r>
            <a:r>
              <a:rPr lang="es-MX" sz="1400" b="1" dirty="0" smtClean="0">
                <a:latin typeface="+mn-lt"/>
                <a:cs typeface="+mn-cs"/>
              </a:rPr>
              <a:t>5 </a:t>
            </a:r>
            <a:r>
              <a:rPr lang="es-MX" sz="1400" b="1" dirty="0">
                <a:latin typeface="+mn-lt"/>
                <a:cs typeface="+mn-cs"/>
              </a:rPr>
              <a:t>minutos  </a:t>
            </a:r>
          </a:p>
        </p:txBody>
      </p:sp>
      <p:sp>
        <p:nvSpPr>
          <p:cNvPr id="9" name="8 Rectángulo"/>
          <p:cNvSpPr/>
          <p:nvPr/>
        </p:nvSpPr>
        <p:spPr>
          <a:xfrm>
            <a:off x="500034" y="3000372"/>
            <a:ext cx="8001056" cy="3500443"/>
          </a:xfrm>
          <a:prstGeom prst="rect">
            <a:avLst/>
          </a:prstGeom>
          <a:noFill/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1" name="12 CuadroTexto"/>
          <p:cNvSpPr txBox="1">
            <a:spLocks noChangeArrowheads="1"/>
          </p:cNvSpPr>
          <p:nvPr/>
        </p:nvSpPr>
        <p:spPr bwMode="auto">
          <a:xfrm>
            <a:off x="642920" y="3143248"/>
            <a:ext cx="1357312" cy="294183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600" b="1" dirty="0">
                <a:solidFill>
                  <a:srgbClr val="92D050"/>
                </a:solidFill>
                <a:latin typeface="+mn-lt"/>
                <a:cs typeface="+mn-cs"/>
              </a:rPr>
              <a:t>Vista Previa</a:t>
            </a:r>
            <a:endParaRPr lang="es-ES" sz="1600" b="1" dirty="0">
              <a:solidFill>
                <a:srgbClr val="92D050"/>
              </a:solidFill>
              <a:latin typeface="+mn-lt"/>
              <a:cs typeface="+mn-cs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00910">
            <a:off x="7767911" y="426215"/>
            <a:ext cx="596964" cy="48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11 CuadroTexto"/>
          <p:cNvSpPr txBox="1">
            <a:spLocks noChangeArrowheads="1"/>
          </p:cNvSpPr>
          <p:nvPr/>
        </p:nvSpPr>
        <p:spPr bwMode="auto">
          <a:xfrm>
            <a:off x="5494643" y="3861048"/>
            <a:ext cx="25717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 b="1" dirty="0" smtClean="0">
                <a:latin typeface="Calibri" pitchFamily="34" charset="0"/>
              </a:rPr>
              <a:t>Estilos de celda </a:t>
            </a:r>
          </a:p>
          <a:p>
            <a:endParaRPr lang="es-MX" sz="1200" b="1" dirty="0">
              <a:latin typeface="Calibri" pitchFamily="34" charset="0"/>
            </a:endParaRPr>
          </a:p>
          <a:p>
            <a:r>
              <a:rPr lang="es-MX" sz="1200" dirty="0">
                <a:latin typeface="Calibri" pitchFamily="34" charset="0"/>
              </a:rPr>
              <a:t>1.- Ficha </a:t>
            </a:r>
            <a:r>
              <a:rPr lang="es-MX" sz="1200" dirty="0" smtClean="0">
                <a:latin typeface="Calibri" pitchFamily="34" charset="0"/>
              </a:rPr>
              <a:t>Inicio.</a:t>
            </a:r>
            <a:endParaRPr lang="es-MX" sz="1200" dirty="0">
              <a:latin typeface="Calibri" pitchFamily="34" charset="0"/>
            </a:endParaRPr>
          </a:p>
          <a:p>
            <a:r>
              <a:rPr lang="es-MX" sz="1200" dirty="0">
                <a:latin typeface="Calibri" pitchFamily="34" charset="0"/>
              </a:rPr>
              <a:t>2</a:t>
            </a:r>
            <a:r>
              <a:rPr lang="es-MX" sz="1200" dirty="0" smtClean="0">
                <a:latin typeface="Calibri" pitchFamily="34" charset="0"/>
              </a:rPr>
              <a:t>.- Grupo Estilos.</a:t>
            </a:r>
          </a:p>
          <a:p>
            <a:r>
              <a:rPr lang="es-MX" sz="1200" dirty="0" smtClean="0">
                <a:latin typeface="Calibri" pitchFamily="34" charset="0"/>
              </a:rPr>
              <a:t>3.- Botón Estilos de </a:t>
            </a:r>
            <a:r>
              <a:rPr lang="es-MX" sz="1200" dirty="0">
                <a:latin typeface="Calibri" pitchFamily="34" charset="0"/>
              </a:rPr>
              <a:t>c</a:t>
            </a:r>
            <a:r>
              <a:rPr lang="es-MX" sz="1200" dirty="0" smtClean="0">
                <a:latin typeface="Calibri" pitchFamily="34" charset="0"/>
              </a:rPr>
              <a:t>elda.</a:t>
            </a:r>
          </a:p>
          <a:p>
            <a:r>
              <a:rPr lang="es-MX" sz="1200" dirty="0" smtClean="0">
                <a:latin typeface="Calibri" pitchFamily="34" charset="0"/>
              </a:rPr>
              <a:t>4.- Seleccionar un estilo de celda.</a:t>
            </a:r>
          </a:p>
        </p:txBody>
      </p:sp>
      <p:sp>
        <p:nvSpPr>
          <p:cNvPr id="15" name="14 Botón de acción: Inicio">
            <a:hlinkClick r:id="rId5" action="ppaction://hlinksldjump" highlightClick="1"/>
          </p:cNvPr>
          <p:cNvSpPr/>
          <p:nvPr/>
        </p:nvSpPr>
        <p:spPr>
          <a:xfrm>
            <a:off x="8572528" y="6072206"/>
            <a:ext cx="500066" cy="428628"/>
          </a:xfrm>
          <a:prstGeom prst="actionButtonHom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79" r="4275" b="49782"/>
          <a:stretch/>
        </p:blipFill>
        <p:spPr bwMode="auto">
          <a:xfrm>
            <a:off x="642920" y="3512251"/>
            <a:ext cx="3729527" cy="2351070"/>
          </a:xfrm>
          <a:prstGeom prst="round2Diag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8572528" y="5661248"/>
            <a:ext cx="463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064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357166"/>
            <a:ext cx="7258072" cy="64294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2000" dirty="0" smtClean="0">
                <a:solidFill>
                  <a:schemeClr val="bg1"/>
                </a:solidFill>
              </a:rPr>
              <a:t>Aplicar estilos rápidos a tablas </a:t>
            </a:r>
            <a:br>
              <a:rPr lang="es-MX" sz="2000" dirty="0" smtClean="0">
                <a:solidFill>
                  <a:schemeClr val="bg1"/>
                </a:solidFill>
              </a:rPr>
            </a:b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428625" y="1285860"/>
            <a:ext cx="3857623" cy="1357306"/>
          </a:xfrm>
          <a:ln>
            <a:solidFill>
              <a:schemeClr val="accent3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None/>
              <a:defRPr/>
            </a:pPr>
            <a:r>
              <a:rPr lang="es-MX" b="1" dirty="0" smtClean="0">
                <a:solidFill>
                  <a:srgbClr val="92D050"/>
                </a:solidFill>
              </a:rPr>
              <a:t>Objetivo:  </a:t>
            </a: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endParaRPr lang="es-MX" sz="1200" b="0" dirty="0" smtClean="0"/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r>
              <a:rPr lang="es-MX" b="0" dirty="0" smtClean="0"/>
              <a:t>Aplica un formato de tabla rápidamente. </a:t>
            </a:r>
            <a:endParaRPr lang="es-MX" sz="1200" b="0" dirty="0" smtClean="0"/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endParaRPr lang="es-MX" sz="1200" dirty="0" smtClean="0"/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endParaRPr lang="es-MX" sz="1200" dirty="0" smtClean="0"/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endParaRPr lang="es-MX" sz="1200" dirty="0" smtClean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643436" y="1285860"/>
            <a:ext cx="3857652" cy="785818"/>
          </a:xfrm>
          <a:prstGeom prst="rect">
            <a:avLst/>
          </a:prstGeom>
          <a:ln w="952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2500" lnSpcReduction="20000"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700" b="1" dirty="0">
                <a:solidFill>
                  <a:srgbClr val="92D050"/>
                </a:solidFill>
                <a:latin typeface="+mn-lt"/>
                <a:cs typeface="+mn-cs"/>
              </a:rPr>
              <a:t>Ejercicios de  certificación:</a:t>
            </a: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endParaRPr lang="es-MX" sz="1600" dirty="0">
              <a:latin typeface="+mn-lt"/>
              <a:cs typeface="+mn-cs"/>
            </a:endParaRP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600" dirty="0">
                <a:latin typeface="+mn-lt"/>
                <a:cs typeface="+mn-cs"/>
                <a:hlinkClick r:id="rId2" action="ppaction://hlinkfile"/>
              </a:rPr>
              <a:t>Utilizar </a:t>
            </a:r>
            <a:r>
              <a:rPr lang="es-MX" sz="1600" dirty="0" smtClean="0">
                <a:latin typeface="+mn-lt"/>
                <a:cs typeface="+mn-cs"/>
                <a:hlinkClick r:id="rId2" action="ppaction://hlinkfile"/>
              </a:rPr>
              <a:t>la Práctica 26 </a:t>
            </a:r>
            <a:r>
              <a:rPr lang="es-MX" sz="1600" dirty="0">
                <a:latin typeface="+mn-lt"/>
                <a:cs typeface="+mn-cs"/>
                <a:hlinkClick r:id="rId2" action="ppaction://hlinkfile"/>
              </a:rPr>
              <a:t>de Excel</a:t>
            </a:r>
            <a:endParaRPr lang="es-MX" sz="16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MX" sz="14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ES" sz="1400" dirty="0">
              <a:latin typeface="+mn-lt"/>
              <a:cs typeface="+mn-cs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643465" y="2357430"/>
            <a:ext cx="3857625" cy="307975"/>
          </a:xfrm>
          <a:prstGeom prst="rect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MX" sz="1400" b="1" dirty="0">
                <a:latin typeface="+mn-lt"/>
                <a:cs typeface="+mn-cs"/>
              </a:rPr>
              <a:t>Duración aproximada:   </a:t>
            </a:r>
            <a:r>
              <a:rPr lang="es-MX" sz="1400" b="1" dirty="0" smtClean="0">
                <a:latin typeface="+mn-lt"/>
                <a:cs typeface="+mn-cs"/>
              </a:rPr>
              <a:t>10 </a:t>
            </a:r>
            <a:r>
              <a:rPr lang="es-MX" sz="1400" b="1" dirty="0">
                <a:latin typeface="+mn-lt"/>
                <a:cs typeface="+mn-cs"/>
              </a:rPr>
              <a:t>minutos  </a:t>
            </a:r>
          </a:p>
        </p:txBody>
      </p:sp>
      <p:sp>
        <p:nvSpPr>
          <p:cNvPr id="9" name="11 CuadroTexto"/>
          <p:cNvSpPr txBox="1">
            <a:spLocks noChangeArrowheads="1"/>
          </p:cNvSpPr>
          <p:nvPr/>
        </p:nvSpPr>
        <p:spPr bwMode="auto">
          <a:xfrm>
            <a:off x="2065024" y="3929066"/>
            <a:ext cx="26431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 b="1" dirty="0">
                <a:latin typeface="Calibri" pitchFamily="34" charset="0"/>
              </a:rPr>
              <a:t>Formatear tabla con un estilo</a:t>
            </a:r>
          </a:p>
          <a:p>
            <a:r>
              <a:rPr lang="es-MX" sz="1200" dirty="0">
                <a:latin typeface="Calibri" pitchFamily="34" charset="0"/>
              </a:rPr>
              <a:t>1.- Ficha </a:t>
            </a:r>
            <a:r>
              <a:rPr lang="es-MX" sz="1200" dirty="0" smtClean="0">
                <a:latin typeface="Calibri" pitchFamily="34" charset="0"/>
              </a:rPr>
              <a:t>Inicio.</a:t>
            </a:r>
            <a:endParaRPr lang="es-MX" sz="1200" dirty="0">
              <a:latin typeface="Calibri" pitchFamily="34" charset="0"/>
            </a:endParaRPr>
          </a:p>
          <a:p>
            <a:r>
              <a:rPr lang="es-MX" sz="1200" dirty="0">
                <a:latin typeface="Calibri" pitchFamily="34" charset="0"/>
              </a:rPr>
              <a:t>2.- </a:t>
            </a:r>
            <a:r>
              <a:rPr lang="es-MX" sz="1200" dirty="0" smtClean="0">
                <a:latin typeface="Calibri" pitchFamily="34" charset="0"/>
              </a:rPr>
              <a:t>Grupo Estilos.</a:t>
            </a:r>
            <a:endParaRPr lang="es-MX" sz="1200" dirty="0">
              <a:latin typeface="Calibri" pitchFamily="34" charset="0"/>
            </a:endParaRPr>
          </a:p>
          <a:p>
            <a:r>
              <a:rPr lang="es-MX" sz="1200" dirty="0">
                <a:latin typeface="Calibri" pitchFamily="34" charset="0"/>
              </a:rPr>
              <a:t>3.- </a:t>
            </a:r>
            <a:r>
              <a:rPr lang="es-MX" sz="1200" dirty="0" smtClean="0">
                <a:latin typeface="Calibri" pitchFamily="34" charset="0"/>
              </a:rPr>
              <a:t>Botón Dar </a:t>
            </a:r>
            <a:r>
              <a:rPr lang="es-MX" sz="1200" dirty="0">
                <a:latin typeface="Calibri" pitchFamily="34" charset="0"/>
              </a:rPr>
              <a:t>formato como </a:t>
            </a:r>
            <a:r>
              <a:rPr lang="es-MX" sz="1200" dirty="0" smtClean="0">
                <a:latin typeface="Calibri" pitchFamily="34" charset="0"/>
              </a:rPr>
              <a:t>tabla.</a:t>
            </a:r>
            <a:endParaRPr lang="es-MX" sz="1200" dirty="0">
              <a:latin typeface="Calibri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500035" y="3071810"/>
            <a:ext cx="8001055" cy="3429005"/>
          </a:xfrm>
          <a:prstGeom prst="rect">
            <a:avLst/>
          </a:prstGeom>
          <a:noFill/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6858" y="3929066"/>
            <a:ext cx="229266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borra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6462" y="5000636"/>
            <a:ext cx="199221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2 CuadroTexto"/>
          <p:cNvSpPr txBox="1">
            <a:spLocks noChangeArrowheads="1"/>
          </p:cNvSpPr>
          <p:nvPr/>
        </p:nvSpPr>
        <p:spPr bwMode="auto">
          <a:xfrm>
            <a:off x="642920" y="3214686"/>
            <a:ext cx="1357312" cy="294183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600" b="1" dirty="0">
                <a:solidFill>
                  <a:srgbClr val="92D050"/>
                </a:solidFill>
                <a:latin typeface="+mn-lt"/>
                <a:cs typeface="+mn-cs"/>
              </a:rPr>
              <a:t>Vista Previa</a:t>
            </a:r>
            <a:endParaRPr lang="es-ES" sz="1600" b="1" dirty="0">
              <a:solidFill>
                <a:srgbClr val="92D050"/>
              </a:solidFill>
              <a:latin typeface="+mn-lt"/>
              <a:cs typeface="+mn-cs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900910">
            <a:off x="7767911" y="426215"/>
            <a:ext cx="596964" cy="48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15 Botón de acción: Inicio">
            <a:hlinkClick r:id="rId6" action="ppaction://hlinksldjump" highlightClick="1"/>
          </p:cNvPr>
          <p:cNvSpPr/>
          <p:nvPr/>
        </p:nvSpPr>
        <p:spPr>
          <a:xfrm>
            <a:off x="8572528" y="6143644"/>
            <a:ext cx="500066" cy="357190"/>
          </a:xfrm>
          <a:prstGeom prst="actionButtonHom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7" name="16 CuadroTexto"/>
          <p:cNvSpPr txBox="1"/>
          <p:nvPr/>
        </p:nvSpPr>
        <p:spPr>
          <a:xfrm>
            <a:off x="8644536" y="5661248"/>
            <a:ext cx="391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500034" y="3000372"/>
            <a:ext cx="8001056" cy="3500443"/>
          </a:xfrm>
          <a:prstGeom prst="rect">
            <a:avLst/>
          </a:prstGeom>
          <a:ln w="9525"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428596" y="357166"/>
            <a:ext cx="7215238" cy="665321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Ocultar y mostrar filas y columnas</a:t>
            </a:r>
            <a:b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 bwMode="auto">
          <a:xfrm>
            <a:off x="428625" y="1214438"/>
            <a:ext cx="3857623" cy="1428744"/>
          </a:xfrm>
          <a:prstGeom prst="rect">
            <a:avLst/>
          </a:prstGeom>
          <a:ln w="9525" cap="flat" cmpd="sng" algn="ctr">
            <a:solidFill>
              <a:srgbClr val="92D050"/>
            </a:solidFill>
            <a:prstDash val="solid"/>
            <a:miter lim="800000"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Objetivo:  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endParaRPr kumimoji="0" lang="es-MX" sz="1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r>
              <a:rPr kumimoji="0" lang="es-MX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Ocultar o mostrar filas y columnas para una mejor visualización del área de trabajo.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endParaRPr kumimoji="0" lang="es-MX" sz="12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endParaRPr kumimoji="0" lang="es-MX" sz="12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endParaRPr kumimoji="0" lang="es-MX" sz="12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4643465" y="1285860"/>
            <a:ext cx="3857625" cy="714380"/>
          </a:xfrm>
          <a:prstGeom prst="rect">
            <a:avLst/>
          </a:prstGeom>
          <a:ln w="9525"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900" b="1" dirty="0">
                <a:solidFill>
                  <a:srgbClr val="92D050"/>
                </a:solidFill>
              </a:rPr>
              <a:t>Ejercicios de  certificación:</a:t>
            </a: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endParaRPr lang="es-MX" sz="1600" dirty="0"/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600" dirty="0">
                <a:hlinkClick r:id="rId2" action="ppaction://hlinkfile"/>
              </a:rPr>
              <a:t>Utilizar </a:t>
            </a:r>
            <a:r>
              <a:rPr lang="es-MX" sz="1600" dirty="0" smtClean="0">
                <a:hlinkClick r:id="rId2" action="ppaction://hlinkfile"/>
              </a:rPr>
              <a:t>la Práctica 27 </a:t>
            </a:r>
            <a:r>
              <a:rPr lang="es-MX" sz="1600" dirty="0">
                <a:hlinkClick r:id="rId2" action="ppaction://hlinkfile"/>
              </a:rPr>
              <a:t>de Excel</a:t>
            </a:r>
            <a:endParaRPr lang="es-MX" sz="1600" dirty="0">
              <a:solidFill>
                <a:schemeClr val="tx1"/>
              </a:solidFill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tx1"/>
              </a:solidFill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643465" y="2335207"/>
            <a:ext cx="3857625" cy="307975"/>
          </a:xfrm>
          <a:prstGeom prst="rect">
            <a:avLst/>
          </a:prstGeom>
          <a:ln w="9525"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MX" sz="1400" b="1" dirty="0"/>
              <a:t>Duración aproximada:   </a:t>
            </a:r>
            <a:r>
              <a:rPr lang="es-MX" sz="1400" b="1" dirty="0" smtClean="0"/>
              <a:t>15 </a:t>
            </a:r>
            <a:r>
              <a:rPr lang="es-MX" sz="1400" b="1" dirty="0"/>
              <a:t>minutos 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5000628" y="4143380"/>
            <a:ext cx="2214562" cy="1015663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b="1" dirty="0"/>
              <a:t>Ocultar y Mostrar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dirty="0"/>
              <a:t>1.- Ficha </a:t>
            </a:r>
            <a:r>
              <a:rPr lang="es-MX" sz="1200" dirty="0" smtClean="0"/>
              <a:t>Inicio. </a:t>
            </a:r>
            <a:endParaRPr lang="es-MX" sz="12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dirty="0"/>
              <a:t>2</a:t>
            </a:r>
            <a:r>
              <a:rPr lang="es-MX" sz="1200" dirty="0" smtClean="0"/>
              <a:t>.- Grupo Celdas.</a:t>
            </a:r>
            <a:endParaRPr lang="es-MX" sz="12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dirty="0"/>
              <a:t>3</a:t>
            </a:r>
            <a:r>
              <a:rPr lang="es-MX" sz="1200" dirty="0" smtClean="0"/>
              <a:t>.- Botón Formato.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dirty="0" smtClean="0"/>
              <a:t>4.- Opción Ocultar y mostrar.</a:t>
            </a:r>
            <a:endParaRPr lang="es-ES" sz="1200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3643314"/>
            <a:ext cx="1655762" cy="2325687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13" name="12 CuadroTexto"/>
          <p:cNvSpPr txBox="1">
            <a:spLocks noChangeArrowheads="1"/>
          </p:cNvSpPr>
          <p:nvPr/>
        </p:nvSpPr>
        <p:spPr bwMode="auto">
          <a:xfrm>
            <a:off x="642920" y="3143248"/>
            <a:ext cx="1357312" cy="294183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600" b="1" dirty="0">
                <a:solidFill>
                  <a:srgbClr val="92D050"/>
                </a:solidFill>
                <a:latin typeface="+mn-lt"/>
                <a:cs typeface="+mn-cs"/>
              </a:rPr>
              <a:t>Vista Previa</a:t>
            </a:r>
            <a:endParaRPr lang="es-ES" sz="1600" b="1" dirty="0">
              <a:solidFill>
                <a:srgbClr val="92D050"/>
              </a:solidFill>
              <a:latin typeface="+mn-lt"/>
              <a:cs typeface="+mn-cs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00910">
            <a:off x="7767911" y="426215"/>
            <a:ext cx="596964" cy="48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14 Botón de acción: Inicio">
            <a:hlinkClick r:id="rId5" action="ppaction://hlinksldjump" highlightClick="1"/>
          </p:cNvPr>
          <p:cNvSpPr/>
          <p:nvPr/>
        </p:nvSpPr>
        <p:spPr>
          <a:xfrm>
            <a:off x="8572528" y="6143644"/>
            <a:ext cx="500066" cy="357190"/>
          </a:xfrm>
          <a:prstGeom prst="actionButtonHom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6" name="15 CuadroTexto"/>
          <p:cNvSpPr txBox="1"/>
          <p:nvPr/>
        </p:nvSpPr>
        <p:spPr>
          <a:xfrm>
            <a:off x="8644536" y="5661248"/>
            <a:ext cx="391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457200" y="357166"/>
            <a:ext cx="7186634" cy="64294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Mover</a:t>
            </a:r>
            <a:r>
              <a:rPr kumimoji="0" lang="es-MX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 dimensionar </a:t>
            </a:r>
            <a:r>
              <a:rPr lang="es-MX" sz="2000" dirty="0" smtClean="0">
                <a:solidFill>
                  <a:schemeClr val="bg1"/>
                </a:solidFill>
              </a:rPr>
              <a:t>imágenes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428625" y="1285876"/>
            <a:ext cx="3857623" cy="1357306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Objetivo:  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endParaRPr kumimoji="0" lang="es-MX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r>
              <a:rPr lang="es-MX" sz="1400" noProof="0" dirty="0" smtClean="0">
                <a:latin typeface="+mn-lt"/>
                <a:cs typeface="+mn-cs"/>
              </a:rPr>
              <a:t>Escalar el tamaño de las imágenes.</a:t>
            </a:r>
            <a:endParaRPr kumimoji="0" lang="es-MX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endParaRPr kumimoji="0" lang="es-MX" sz="1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endParaRPr kumimoji="0" lang="es-MX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643436" y="1285860"/>
            <a:ext cx="3857652" cy="785818"/>
          </a:xfrm>
          <a:prstGeom prst="rect">
            <a:avLst/>
          </a:prstGeom>
          <a:ln w="952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2500" lnSpcReduction="20000"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700" b="1" dirty="0">
                <a:solidFill>
                  <a:srgbClr val="92D050"/>
                </a:solidFill>
                <a:latin typeface="+mn-lt"/>
                <a:cs typeface="+mn-cs"/>
              </a:rPr>
              <a:t>Ejercicios de  certificación:</a:t>
            </a: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endParaRPr lang="es-MX" sz="1600" dirty="0">
              <a:latin typeface="+mn-lt"/>
              <a:cs typeface="+mn-cs"/>
            </a:endParaRP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500" dirty="0">
                <a:latin typeface="+mn-lt"/>
                <a:cs typeface="+mn-cs"/>
                <a:hlinkClick r:id="rId2" action="ppaction://hlinkfile"/>
              </a:rPr>
              <a:t>Utilizar </a:t>
            </a:r>
            <a:r>
              <a:rPr lang="es-MX" sz="1500" dirty="0" smtClean="0">
                <a:latin typeface="+mn-lt"/>
                <a:cs typeface="+mn-cs"/>
                <a:hlinkClick r:id="rId2" action="ppaction://hlinkfile"/>
              </a:rPr>
              <a:t>la Práctica 28 </a:t>
            </a:r>
            <a:r>
              <a:rPr lang="es-MX" sz="1500" dirty="0">
                <a:latin typeface="+mn-lt"/>
                <a:cs typeface="+mn-cs"/>
                <a:hlinkClick r:id="rId2" action="ppaction://hlinkfile"/>
              </a:rPr>
              <a:t>de Excel</a:t>
            </a:r>
            <a:endParaRPr lang="es-MX" sz="15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MX" sz="14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ES" sz="1400" dirty="0">
              <a:latin typeface="+mn-lt"/>
              <a:cs typeface="+mn-cs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643465" y="2357430"/>
            <a:ext cx="3857625" cy="307975"/>
          </a:xfrm>
          <a:prstGeom prst="rect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MX" sz="1400" b="1" dirty="0">
                <a:latin typeface="+mn-lt"/>
                <a:cs typeface="+mn-cs"/>
              </a:rPr>
              <a:t>Duración aproximada:   </a:t>
            </a:r>
            <a:r>
              <a:rPr lang="es-MX" sz="1400" b="1" dirty="0" smtClean="0">
                <a:latin typeface="+mn-lt"/>
                <a:cs typeface="+mn-cs"/>
              </a:rPr>
              <a:t>40 </a:t>
            </a:r>
            <a:r>
              <a:rPr lang="es-MX" sz="1400" b="1" dirty="0">
                <a:latin typeface="+mn-lt"/>
                <a:cs typeface="+mn-cs"/>
              </a:rPr>
              <a:t>minutos  </a:t>
            </a:r>
          </a:p>
        </p:txBody>
      </p:sp>
      <p:sp>
        <p:nvSpPr>
          <p:cNvPr id="9" name="11 CuadroTexto"/>
          <p:cNvSpPr txBox="1">
            <a:spLocks noChangeArrowheads="1"/>
          </p:cNvSpPr>
          <p:nvPr/>
        </p:nvSpPr>
        <p:spPr bwMode="auto">
          <a:xfrm>
            <a:off x="5429256" y="4071942"/>
            <a:ext cx="28575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1200" b="1" dirty="0">
                <a:latin typeface="Calibri" pitchFamily="34" charset="0"/>
              </a:rPr>
              <a:t>Tamaño de </a:t>
            </a:r>
            <a:r>
              <a:rPr lang="es-MX" sz="1200" b="1" dirty="0" smtClean="0">
                <a:latin typeface="Calibri" pitchFamily="34" charset="0"/>
              </a:rPr>
              <a:t>objeto gráfico</a:t>
            </a:r>
            <a:endParaRPr lang="es-MX" sz="1200" b="1" dirty="0">
              <a:latin typeface="Calibri" pitchFamily="34" charset="0"/>
            </a:endParaRPr>
          </a:p>
          <a:p>
            <a:r>
              <a:rPr lang="es-MX" sz="1200" dirty="0">
                <a:latin typeface="Calibri" pitchFamily="34" charset="0"/>
              </a:rPr>
              <a:t>1.- Seleccionar </a:t>
            </a:r>
            <a:r>
              <a:rPr lang="es-MX" sz="1200" dirty="0" smtClean="0">
                <a:latin typeface="Calibri" pitchFamily="34" charset="0"/>
              </a:rPr>
              <a:t>la imagen.</a:t>
            </a:r>
          </a:p>
          <a:p>
            <a:r>
              <a:rPr lang="es-MX" sz="1200" dirty="0" smtClean="0">
                <a:latin typeface="Calibri" pitchFamily="34" charset="0"/>
              </a:rPr>
              <a:t>2.- Ficha Herramientas de imagen.</a:t>
            </a:r>
          </a:p>
          <a:p>
            <a:r>
              <a:rPr lang="es-MX" sz="1200" dirty="0" smtClean="0">
                <a:latin typeface="Calibri" pitchFamily="34" charset="0"/>
              </a:rPr>
              <a:t>3.- Grupo Tamaño.</a:t>
            </a:r>
          </a:p>
          <a:p>
            <a:r>
              <a:rPr lang="es-MX" sz="1200" dirty="0" smtClean="0">
                <a:latin typeface="Calibri" pitchFamily="34" charset="0"/>
              </a:rPr>
              <a:t>4.- Iniciador de cuadro de diálogo.</a:t>
            </a:r>
            <a:endParaRPr lang="es-MX" sz="1200" dirty="0">
              <a:latin typeface="Calibri" pitchFamily="34" charset="0"/>
            </a:endParaRPr>
          </a:p>
          <a:p>
            <a:endParaRPr lang="es-ES" sz="1200" dirty="0">
              <a:latin typeface="Calibri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28597" y="3071810"/>
            <a:ext cx="8072493" cy="3429005"/>
          </a:xfrm>
          <a:prstGeom prst="rect">
            <a:avLst/>
          </a:prstGeom>
          <a:noFill/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2" name="12 CuadroTexto"/>
          <p:cNvSpPr txBox="1">
            <a:spLocks noChangeArrowheads="1"/>
          </p:cNvSpPr>
          <p:nvPr/>
        </p:nvSpPr>
        <p:spPr bwMode="auto">
          <a:xfrm>
            <a:off x="642920" y="3214686"/>
            <a:ext cx="1357312" cy="294183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600" b="1" dirty="0">
                <a:solidFill>
                  <a:srgbClr val="92D050"/>
                </a:solidFill>
                <a:latin typeface="+mn-lt"/>
                <a:cs typeface="+mn-cs"/>
              </a:rPr>
              <a:t>Vista Previa </a:t>
            </a:r>
            <a:endParaRPr lang="es-ES" sz="1600" b="1" dirty="0">
              <a:solidFill>
                <a:srgbClr val="92D050"/>
              </a:solidFill>
              <a:latin typeface="+mn-lt"/>
              <a:cs typeface="+mn-cs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00910">
            <a:off x="7767911" y="426215"/>
            <a:ext cx="596964" cy="48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107" y="3554931"/>
            <a:ext cx="3527141" cy="1034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14 Botón de acción: Inicio">
            <a:hlinkClick r:id="rId5" action="ppaction://hlinksldjump" highlightClick="1"/>
          </p:cNvPr>
          <p:cNvSpPr/>
          <p:nvPr/>
        </p:nvSpPr>
        <p:spPr>
          <a:xfrm>
            <a:off x="8572528" y="6143644"/>
            <a:ext cx="500066" cy="357190"/>
          </a:xfrm>
          <a:prstGeom prst="actionButtonHom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2" t="17930" r="23228" b="22063"/>
          <a:stretch/>
        </p:blipFill>
        <p:spPr bwMode="auto">
          <a:xfrm>
            <a:off x="1329206" y="4579773"/>
            <a:ext cx="2386941" cy="186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8572528" y="5661248"/>
            <a:ext cx="463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428597" y="3071810"/>
            <a:ext cx="8072493" cy="3429005"/>
          </a:xfrm>
          <a:prstGeom prst="rect">
            <a:avLst/>
          </a:prstGeom>
          <a:noFill/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57166"/>
            <a:ext cx="7258072" cy="64294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2000" dirty="0" smtClean="0">
                <a:solidFill>
                  <a:schemeClr val="bg1"/>
                </a:solidFill>
              </a:rPr>
              <a:t>Modificar elementos gráficos SmartArt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18438" name="2 Marcador de contenido"/>
          <p:cNvSpPr>
            <a:spLocks noGrp="1"/>
          </p:cNvSpPr>
          <p:nvPr>
            <p:ph idx="1"/>
          </p:nvPr>
        </p:nvSpPr>
        <p:spPr>
          <a:xfrm>
            <a:off x="428625" y="1285876"/>
            <a:ext cx="3786185" cy="1357306"/>
          </a:xfrm>
          <a:ln w="9525">
            <a:solidFill>
              <a:srgbClr val="92D050"/>
            </a:solidFill>
          </a:ln>
        </p:spPr>
        <p:txBody>
          <a:bodyPr/>
          <a:lstStyle/>
          <a:p>
            <a:pPr algn="just" eaLnBrk="1" hangingPunct="1">
              <a:buNone/>
            </a:pPr>
            <a:r>
              <a:rPr lang="es-MX" b="1" dirty="0" smtClean="0">
                <a:solidFill>
                  <a:srgbClr val="92D050"/>
                </a:solidFill>
              </a:rPr>
              <a:t>Objetivo:  </a:t>
            </a:r>
          </a:p>
          <a:p>
            <a:pPr lvl="1" algn="just" eaLnBrk="1" hangingPunct="1">
              <a:buFont typeface="Wingdings" pitchFamily="2" charset="2"/>
              <a:buChar char=""/>
            </a:pPr>
            <a:endParaRPr lang="es-MX" b="0" dirty="0" smtClean="0"/>
          </a:p>
          <a:p>
            <a:pPr lvl="1" eaLnBrk="1" hangingPunct="1">
              <a:buFont typeface="Wingdings" pitchFamily="2" charset="2"/>
              <a:buChar char=""/>
            </a:pPr>
            <a:r>
              <a:rPr lang="es-MX" b="0" dirty="0" smtClean="0"/>
              <a:t>Aprender a modificar elementos gráficos </a:t>
            </a:r>
            <a:r>
              <a:rPr lang="es-MX" b="0" dirty="0"/>
              <a:t>S</a:t>
            </a:r>
            <a:r>
              <a:rPr lang="es-MX" b="0" dirty="0" smtClean="0"/>
              <a:t>mart Art.</a:t>
            </a: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643436" y="1357298"/>
            <a:ext cx="3857652" cy="785818"/>
          </a:xfrm>
          <a:prstGeom prst="rect">
            <a:avLst/>
          </a:prstGeom>
          <a:ln w="952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2500" lnSpcReduction="20000"/>
          </a:bodyPr>
          <a:lstStyle/>
          <a:p>
            <a:pPr marL="342900" indent="-342900" algn="just">
              <a:spcBef>
                <a:spcPct val="20000"/>
              </a:spcBef>
              <a:tabLst>
                <a:tab pos="4038600" algn="l"/>
              </a:tabLst>
              <a:defRPr/>
            </a:pPr>
            <a:r>
              <a:rPr lang="es-MX" sz="1700" b="1" dirty="0">
                <a:solidFill>
                  <a:srgbClr val="92D050"/>
                </a:solidFill>
                <a:latin typeface="+mn-lt"/>
                <a:cs typeface="+mn-cs"/>
              </a:rPr>
              <a:t>Ejercicios de  certificación:</a:t>
            </a: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endParaRPr lang="es-MX" sz="1600" dirty="0">
              <a:latin typeface="+mn-lt"/>
              <a:cs typeface="+mn-cs"/>
            </a:endParaRP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500" dirty="0">
                <a:latin typeface="+mn-lt"/>
                <a:cs typeface="+mn-cs"/>
                <a:hlinkClick r:id="rId3" action="ppaction://hlinkfile"/>
              </a:rPr>
              <a:t>Utilizar </a:t>
            </a:r>
            <a:r>
              <a:rPr lang="es-MX" sz="1500" dirty="0" smtClean="0">
                <a:latin typeface="+mn-lt"/>
                <a:cs typeface="+mn-cs"/>
                <a:hlinkClick r:id="rId3" action="ppaction://hlinkfile"/>
              </a:rPr>
              <a:t>la Práctica 29 </a:t>
            </a:r>
            <a:r>
              <a:rPr lang="es-MX" sz="1500" dirty="0">
                <a:latin typeface="+mn-lt"/>
                <a:cs typeface="+mn-cs"/>
                <a:hlinkClick r:id="rId3" action="ppaction://hlinkfile"/>
              </a:rPr>
              <a:t>de Excel</a:t>
            </a:r>
            <a:endParaRPr lang="es-MX" sz="15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MX" sz="14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ES" sz="1400" dirty="0">
              <a:latin typeface="+mn-lt"/>
              <a:cs typeface="+mn-cs"/>
            </a:endParaRPr>
          </a:p>
        </p:txBody>
      </p:sp>
      <p:sp>
        <p:nvSpPr>
          <p:cNvPr id="18445" name="7 Rectángulo"/>
          <p:cNvSpPr>
            <a:spLocks noChangeArrowheads="1"/>
          </p:cNvSpPr>
          <p:nvPr/>
        </p:nvSpPr>
        <p:spPr bwMode="auto">
          <a:xfrm>
            <a:off x="4643465" y="2335207"/>
            <a:ext cx="3857625" cy="307975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s-MX" sz="1400" b="1" dirty="0">
                <a:latin typeface="Calibri" pitchFamily="34" charset="0"/>
              </a:rPr>
              <a:t>Duración aproximada:   </a:t>
            </a:r>
            <a:r>
              <a:rPr lang="es-MX" sz="1400" b="1" dirty="0" smtClean="0">
                <a:latin typeface="Calibri" pitchFamily="34" charset="0"/>
              </a:rPr>
              <a:t>15 </a:t>
            </a:r>
            <a:r>
              <a:rPr lang="es-MX" sz="1400" b="1" dirty="0">
                <a:latin typeface="Calibri" pitchFamily="34" charset="0"/>
              </a:rPr>
              <a:t>minutos  </a:t>
            </a:r>
          </a:p>
        </p:txBody>
      </p:sp>
      <p:sp>
        <p:nvSpPr>
          <p:cNvPr id="18447" name="9 CuadroTexto"/>
          <p:cNvSpPr txBox="1">
            <a:spLocks noChangeArrowheads="1"/>
          </p:cNvSpPr>
          <p:nvPr/>
        </p:nvSpPr>
        <p:spPr bwMode="auto">
          <a:xfrm>
            <a:off x="4932040" y="5036983"/>
            <a:ext cx="313718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1200" b="1" dirty="0" smtClean="0">
                <a:latin typeface="Calibri" pitchFamily="34" charset="0"/>
              </a:rPr>
              <a:t>SmartArt</a:t>
            </a:r>
            <a:endParaRPr lang="es-MX" sz="1200" b="1" dirty="0">
              <a:latin typeface="Calibri" pitchFamily="34" charset="0"/>
            </a:endParaRPr>
          </a:p>
          <a:p>
            <a:r>
              <a:rPr lang="es-MX" sz="1200" dirty="0" smtClean="0">
                <a:latin typeface="Calibri" pitchFamily="34" charset="0"/>
              </a:rPr>
              <a:t>1.- Seleccionar el gráfico SmartArt.</a:t>
            </a:r>
            <a:endParaRPr lang="es-MX" sz="1200" dirty="0">
              <a:latin typeface="Calibri" pitchFamily="34" charset="0"/>
            </a:endParaRPr>
          </a:p>
          <a:p>
            <a:r>
              <a:rPr lang="es-MX" sz="1200" dirty="0">
                <a:latin typeface="Calibri" pitchFamily="34" charset="0"/>
              </a:rPr>
              <a:t>2</a:t>
            </a:r>
            <a:r>
              <a:rPr lang="es-MX" sz="1200" dirty="0" smtClean="0">
                <a:latin typeface="Calibri" pitchFamily="34" charset="0"/>
              </a:rPr>
              <a:t>.- Ficha Diseño en Herramientas de SmartArt.</a:t>
            </a:r>
          </a:p>
          <a:p>
            <a:r>
              <a:rPr lang="es-MX" sz="1200" dirty="0" smtClean="0">
                <a:latin typeface="Calibri" pitchFamily="34" charset="0"/>
              </a:rPr>
              <a:t>3.- Grupo Diseños.</a:t>
            </a:r>
          </a:p>
          <a:p>
            <a:r>
              <a:rPr lang="es-MX" sz="1200" dirty="0" smtClean="0">
                <a:latin typeface="Calibri" pitchFamily="34" charset="0"/>
              </a:rPr>
              <a:t>4.- Grupo Estilos SmartArt.</a:t>
            </a:r>
          </a:p>
          <a:p>
            <a:r>
              <a:rPr lang="es-MX" sz="1200" dirty="0" smtClean="0">
                <a:latin typeface="Calibri" pitchFamily="34" charset="0"/>
              </a:rPr>
              <a:t>5.- Grupo Crear gráfico – Botón De derecha a izquierda.</a:t>
            </a:r>
          </a:p>
        </p:txBody>
      </p:sp>
      <p:sp>
        <p:nvSpPr>
          <p:cNvPr id="18450" name="12 CuadroTexto"/>
          <p:cNvSpPr txBox="1">
            <a:spLocks noChangeArrowheads="1"/>
          </p:cNvSpPr>
          <p:nvPr/>
        </p:nvSpPr>
        <p:spPr bwMode="auto">
          <a:xfrm>
            <a:off x="642920" y="3214686"/>
            <a:ext cx="1357312" cy="294183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20000"/>
              </a:spcBef>
              <a:tabLst>
                <a:tab pos="4038600" algn="l"/>
              </a:tabLst>
              <a:defRPr/>
            </a:pPr>
            <a:r>
              <a:rPr lang="es-MX" sz="1600" b="1" dirty="0">
                <a:solidFill>
                  <a:srgbClr val="92D050"/>
                </a:solidFill>
                <a:latin typeface="+mn-lt"/>
                <a:cs typeface="+mn-cs"/>
              </a:rPr>
              <a:t>Vista Previa</a:t>
            </a:r>
            <a:endParaRPr lang="es-ES" sz="1600" b="1" dirty="0">
              <a:solidFill>
                <a:srgbClr val="92D050"/>
              </a:solidFill>
              <a:latin typeface="+mn-lt"/>
              <a:cs typeface="+mn-cs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00910">
            <a:off x="7767911" y="426215"/>
            <a:ext cx="596964" cy="48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Botón de acción: Inicio">
            <a:hlinkClick r:id="rId5" action="ppaction://hlinksldjump" highlightClick="1"/>
          </p:cNvPr>
          <p:cNvSpPr/>
          <p:nvPr/>
        </p:nvSpPr>
        <p:spPr>
          <a:xfrm>
            <a:off x="8572528" y="6143644"/>
            <a:ext cx="500066" cy="357190"/>
          </a:xfrm>
          <a:prstGeom prst="actionButtonHom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5" name="14 CuadroTexto"/>
          <p:cNvSpPr txBox="1"/>
          <p:nvPr/>
        </p:nvSpPr>
        <p:spPr>
          <a:xfrm>
            <a:off x="8572528" y="5661248"/>
            <a:ext cx="463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20" y="3861048"/>
            <a:ext cx="760148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57166"/>
            <a:ext cx="7258072" cy="64294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2000" dirty="0" smtClean="0">
                <a:solidFill>
                  <a:schemeClr val="bg1"/>
                </a:solidFill>
              </a:rPr>
              <a:t>Utilizar rangos con nombre en una fórmula</a:t>
            </a:r>
            <a:br>
              <a:rPr lang="es-MX" sz="2000" dirty="0" smtClean="0">
                <a:solidFill>
                  <a:schemeClr val="bg1"/>
                </a:solidFill>
              </a:rPr>
            </a:b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24581" name="2 Marcador de contenido"/>
          <p:cNvSpPr>
            <a:spLocks noGrp="1"/>
          </p:cNvSpPr>
          <p:nvPr>
            <p:ph idx="1"/>
          </p:nvPr>
        </p:nvSpPr>
        <p:spPr>
          <a:xfrm>
            <a:off x="428625" y="1285876"/>
            <a:ext cx="3857623" cy="1357306"/>
          </a:xfrm>
          <a:ln w="9525">
            <a:solidFill>
              <a:srgbClr val="92D050"/>
            </a:solidFill>
          </a:ln>
        </p:spPr>
        <p:txBody>
          <a:bodyPr/>
          <a:lstStyle/>
          <a:p>
            <a:pPr algn="just" eaLnBrk="1" hangingPunct="1">
              <a:buNone/>
            </a:pPr>
            <a:r>
              <a:rPr lang="es-MX" b="1" dirty="0" smtClean="0">
                <a:solidFill>
                  <a:srgbClr val="92D050"/>
                </a:solidFill>
              </a:rPr>
              <a:t>Objetivo:  </a:t>
            </a:r>
          </a:p>
          <a:p>
            <a:pPr lvl="1" algn="just" eaLnBrk="1" hangingPunct="1">
              <a:buFont typeface="Wingdings" pitchFamily="2" charset="2"/>
              <a:buChar char=""/>
            </a:pPr>
            <a:endParaRPr lang="es-MX" b="0" dirty="0" smtClean="0"/>
          </a:p>
          <a:p>
            <a:pPr lvl="1" algn="just" eaLnBrk="1" hangingPunct="1">
              <a:buFont typeface="Wingdings" pitchFamily="2" charset="2"/>
              <a:buChar char=""/>
            </a:pPr>
            <a:r>
              <a:rPr lang="es-MX" b="0" dirty="0" smtClean="0"/>
              <a:t>Calcular el total de los valores utilizando un rango con nombre en la fórmula.</a:t>
            </a:r>
            <a:endParaRPr lang="es-MX" b="0" dirty="0"/>
          </a:p>
          <a:p>
            <a:pPr lvl="1" algn="just" eaLnBrk="1" hangingPunct="1">
              <a:buFont typeface="Wingdings" pitchFamily="2" charset="2"/>
              <a:buChar char=""/>
            </a:pPr>
            <a:endParaRPr lang="es-MX" sz="1200" dirty="0" smtClean="0"/>
          </a:p>
          <a:p>
            <a:pPr lvl="1" algn="just" eaLnBrk="1" hangingPunct="1">
              <a:buFont typeface="Wingdings" pitchFamily="2" charset="2"/>
              <a:buChar char=""/>
            </a:pPr>
            <a:endParaRPr lang="es-MX" sz="1200" dirty="0" smtClean="0"/>
          </a:p>
          <a:p>
            <a:pPr lvl="1" algn="just" eaLnBrk="1" hangingPunct="1">
              <a:buFont typeface="Wingdings" pitchFamily="2" charset="2"/>
              <a:buChar char=""/>
            </a:pPr>
            <a:endParaRPr lang="es-MX" sz="1200" dirty="0" smtClean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643436" y="1285860"/>
            <a:ext cx="3857652" cy="785818"/>
          </a:xfrm>
          <a:prstGeom prst="rect">
            <a:avLst/>
          </a:prstGeom>
          <a:ln w="952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2500" lnSpcReduction="20000"/>
          </a:bodyPr>
          <a:lstStyle/>
          <a:p>
            <a:pPr marL="342900" indent="-342900" algn="just">
              <a:spcBef>
                <a:spcPct val="20000"/>
              </a:spcBef>
              <a:tabLst>
                <a:tab pos="4038600" algn="l"/>
              </a:tabLst>
              <a:defRPr/>
            </a:pPr>
            <a:r>
              <a:rPr lang="es-MX" sz="1700" b="1" dirty="0">
                <a:solidFill>
                  <a:srgbClr val="92D050"/>
                </a:solidFill>
                <a:latin typeface="+mn-lt"/>
                <a:cs typeface="+mn-cs"/>
              </a:rPr>
              <a:t>Ejercicios de  certificación:</a:t>
            </a: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endParaRPr lang="es-MX" sz="1600" dirty="0">
              <a:latin typeface="+mn-lt"/>
              <a:cs typeface="+mn-cs"/>
            </a:endParaRP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500" dirty="0">
                <a:latin typeface="+mn-lt"/>
                <a:cs typeface="+mn-cs"/>
                <a:hlinkClick r:id="rId2" action="ppaction://hlinkfile"/>
              </a:rPr>
              <a:t>Utilizar </a:t>
            </a:r>
            <a:r>
              <a:rPr lang="es-MX" sz="1500" dirty="0" smtClean="0">
                <a:latin typeface="+mn-lt"/>
                <a:cs typeface="+mn-cs"/>
                <a:hlinkClick r:id="rId2" action="ppaction://hlinkfile"/>
              </a:rPr>
              <a:t>la Práctica 3 </a:t>
            </a:r>
            <a:r>
              <a:rPr lang="es-MX" sz="1500" dirty="0">
                <a:latin typeface="+mn-lt"/>
                <a:cs typeface="+mn-cs"/>
                <a:hlinkClick r:id="rId2" action="ppaction://hlinkfile"/>
              </a:rPr>
              <a:t>de Excel</a:t>
            </a:r>
            <a:endParaRPr lang="es-MX" sz="15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MX" sz="14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ES" sz="1400" dirty="0">
              <a:latin typeface="+mn-lt"/>
              <a:cs typeface="+mn-cs"/>
            </a:endParaRPr>
          </a:p>
        </p:txBody>
      </p:sp>
      <p:sp>
        <p:nvSpPr>
          <p:cNvPr id="24588" name="7 Rectángulo"/>
          <p:cNvSpPr>
            <a:spLocks noChangeArrowheads="1"/>
          </p:cNvSpPr>
          <p:nvPr/>
        </p:nvSpPr>
        <p:spPr bwMode="auto">
          <a:xfrm>
            <a:off x="4643465" y="2357430"/>
            <a:ext cx="3857625" cy="307975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s-MX" sz="1400" b="1" dirty="0">
                <a:latin typeface="Calibri" pitchFamily="34" charset="0"/>
              </a:rPr>
              <a:t>Duración aproximada:   </a:t>
            </a:r>
            <a:r>
              <a:rPr lang="es-MX" sz="1400" b="1" dirty="0" smtClean="0">
                <a:latin typeface="Calibri" pitchFamily="34" charset="0"/>
              </a:rPr>
              <a:t>20 </a:t>
            </a:r>
            <a:r>
              <a:rPr lang="es-MX" sz="1400" b="1" dirty="0">
                <a:latin typeface="Calibri" pitchFamily="34" charset="0"/>
              </a:rPr>
              <a:t>minutos  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500034" y="3071810"/>
            <a:ext cx="8001056" cy="3429005"/>
          </a:xfrm>
          <a:prstGeom prst="rect">
            <a:avLst/>
          </a:prstGeom>
          <a:noFill/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24594" name="12 CuadroTexto"/>
          <p:cNvSpPr txBox="1">
            <a:spLocks noChangeArrowheads="1"/>
          </p:cNvSpPr>
          <p:nvPr/>
        </p:nvSpPr>
        <p:spPr bwMode="auto">
          <a:xfrm>
            <a:off x="642919" y="3214686"/>
            <a:ext cx="1357313" cy="294183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20000"/>
              </a:spcBef>
              <a:tabLst>
                <a:tab pos="4038600" algn="l"/>
              </a:tabLst>
              <a:defRPr/>
            </a:pPr>
            <a:r>
              <a:rPr lang="es-MX" sz="1600" b="1" dirty="0">
                <a:solidFill>
                  <a:srgbClr val="92D050"/>
                </a:solidFill>
                <a:latin typeface="+mn-lt"/>
                <a:cs typeface="+mn-cs"/>
              </a:rPr>
              <a:t>Vista Previa</a:t>
            </a:r>
            <a:endParaRPr lang="es-ES" sz="1600" b="1" dirty="0">
              <a:solidFill>
                <a:srgbClr val="92D050"/>
              </a:solidFill>
              <a:latin typeface="+mn-lt"/>
              <a:cs typeface="+mn-cs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00910">
            <a:off x="7767911" y="426215"/>
            <a:ext cx="596964" cy="48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Botón de acción: Inicio">
            <a:hlinkClick r:id="rId4" action="ppaction://hlinksldjump" highlightClick="1"/>
          </p:cNvPr>
          <p:cNvSpPr/>
          <p:nvPr/>
        </p:nvSpPr>
        <p:spPr>
          <a:xfrm>
            <a:off x="8572528" y="6143644"/>
            <a:ext cx="500066" cy="357190"/>
          </a:xfrm>
          <a:prstGeom prst="actionButtonHom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5" name="14 CuadroTexto"/>
          <p:cNvSpPr txBox="1"/>
          <p:nvPr/>
        </p:nvSpPr>
        <p:spPr>
          <a:xfrm>
            <a:off x="8572528" y="5661248"/>
            <a:ext cx="463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70203" y="620688"/>
            <a:ext cx="1736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s-MX" dirty="0">
                <a:solidFill>
                  <a:schemeClr val="bg1"/>
                </a:solidFill>
              </a:rPr>
              <a:t>Función </a:t>
            </a:r>
            <a:r>
              <a:rPr lang="es-MX" dirty="0" smtClean="0">
                <a:solidFill>
                  <a:schemeClr val="bg1"/>
                </a:solidFill>
              </a:rPr>
              <a:t>SUMA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7" name="11 CuadroTexto"/>
          <p:cNvSpPr txBox="1">
            <a:spLocks noChangeArrowheads="1"/>
          </p:cNvSpPr>
          <p:nvPr/>
        </p:nvSpPr>
        <p:spPr bwMode="auto">
          <a:xfrm>
            <a:off x="5071549" y="3498054"/>
            <a:ext cx="2643188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1200" b="1" dirty="0">
                <a:latin typeface="Calibri" pitchFamily="34" charset="0"/>
              </a:rPr>
              <a:t>Función </a:t>
            </a:r>
            <a:r>
              <a:rPr lang="es-MX" sz="1200" b="1" dirty="0" smtClean="0">
                <a:latin typeface="Calibri" pitchFamily="34" charset="0"/>
              </a:rPr>
              <a:t>SUMA</a:t>
            </a:r>
            <a:endParaRPr lang="es-MX" sz="1200" b="1" dirty="0">
              <a:latin typeface="Calibri" pitchFamily="34" charset="0"/>
            </a:endParaRPr>
          </a:p>
          <a:p>
            <a:r>
              <a:rPr lang="es-MX" sz="1200" dirty="0" smtClean="0">
                <a:latin typeface="Calibri" pitchFamily="34" charset="0"/>
              </a:rPr>
              <a:t>1</a:t>
            </a:r>
            <a:r>
              <a:rPr lang="es-MX" sz="1200" dirty="0">
                <a:latin typeface="Calibri" pitchFamily="34" charset="0"/>
              </a:rPr>
              <a:t>.- </a:t>
            </a:r>
            <a:r>
              <a:rPr lang="es-MX" sz="1200" dirty="0" smtClean="0">
                <a:latin typeface="Calibri" pitchFamily="34" charset="0"/>
              </a:rPr>
              <a:t>Ingresar el signo = en la celda en donde se colocará la fórmula.</a:t>
            </a:r>
          </a:p>
          <a:p>
            <a:r>
              <a:rPr lang="es-MX" sz="1200" dirty="0" smtClean="0">
                <a:latin typeface="Calibri" pitchFamily="34" charset="0"/>
              </a:rPr>
              <a:t>2.- Ficha Fórmulas.</a:t>
            </a:r>
          </a:p>
          <a:p>
            <a:r>
              <a:rPr lang="es-MX" sz="1200" dirty="0" smtClean="0">
                <a:latin typeface="Calibri" pitchFamily="34" charset="0"/>
              </a:rPr>
              <a:t>3.- Grupo Biblioteca de funciones.</a:t>
            </a:r>
          </a:p>
          <a:p>
            <a:r>
              <a:rPr lang="es-MX" sz="1200" dirty="0" smtClean="0">
                <a:latin typeface="Calibri" pitchFamily="34" charset="0"/>
              </a:rPr>
              <a:t>4.- Botón Insertar función.</a:t>
            </a:r>
            <a:endParaRPr lang="es-MX" sz="1200" dirty="0">
              <a:latin typeface="Calibri" pitchFamily="34" charset="0"/>
            </a:endParaRPr>
          </a:p>
          <a:p>
            <a:r>
              <a:rPr lang="es-MX" sz="1200" dirty="0">
                <a:latin typeface="Calibri" pitchFamily="34" charset="0"/>
              </a:rPr>
              <a:t>5</a:t>
            </a:r>
            <a:r>
              <a:rPr lang="es-MX" sz="1200" dirty="0" smtClean="0">
                <a:latin typeface="Calibri" pitchFamily="34" charset="0"/>
              </a:rPr>
              <a:t>.- Seleccionar la función SUMA.</a:t>
            </a:r>
          </a:p>
          <a:p>
            <a:r>
              <a:rPr lang="es-MX" sz="1200" dirty="0" smtClean="0">
                <a:latin typeface="Calibri" pitchFamily="34" charset="0"/>
              </a:rPr>
              <a:t>6.- </a:t>
            </a:r>
            <a:r>
              <a:rPr lang="es-MX" sz="1200" dirty="0">
                <a:latin typeface="Calibri" pitchFamily="34" charset="0"/>
              </a:rPr>
              <a:t>Ficha Fórmulas.</a:t>
            </a:r>
          </a:p>
          <a:p>
            <a:r>
              <a:rPr lang="es-MX" sz="1200" dirty="0" smtClean="0">
                <a:latin typeface="Calibri" pitchFamily="34" charset="0"/>
              </a:rPr>
              <a:t>7.- Grupo  Nombres definidos. </a:t>
            </a:r>
          </a:p>
          <a:p>
            <a:r>
              <a:rPr lang="es-MX" sz="1200" dirty="0" smtClean="0">
                <a:latin typeface="Calibri" pitchFamily="34" charset="0"/>
              </a:rPr>
              <a:t>8.- Botón Utilizar en la fórmula.</a:t>
            </a:r>
          </a:p>
          <a:p>
            <a:r>
              <a:rPr lang="es-MX" sz="1200" dirty="0" smtClean="0">
                <a:latin typeface="Calibri" pitchFamily="34" charset="0"/>
              </a:rPr>
              <a:t>9.- Seleccionar el rango con nombre a utilizar.</a:t>
            </a:r>
          </a:p>
          <a:p>
            <a:r>
              <a:rPr lang="es-MX" sz="1200" dirty="0" smtClean="0">
                <a:latin typeface="Calibri" pitchFamily="34" charset="0"/>
              </a:rPr>
              <a:t>10.- Botón Aceptar.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45024"/>
            <a:ext cx="4444103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MONICA~1.ANG\AppData\Local\Temp\SNAGHTML12be59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609871"/>
            <a:ext cx="3096344" cy="180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 bwMode="auto">
          <a:xfrm>
            <a:off x="457200" y="357166"/>
            <a:ext cx="7186634" cy="64294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s-ES" sz="2000" dirty="0">
                <a:solidFill>
                  <a:schemeClr val="bg1"/>
                </a:solidFill>
              </a:rPr>
              <a:t>Hacer referencia a los datos de otra hoja de cálculo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 bwMode="auto">
          <a:xfrm>
            <a:off x="428625" y="1285860"/>
            <a:ext cx="3857623" cy="1357306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Objetivo:  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r>
              <a:rPr kumimoji="0" lang="es-MX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Utilizar</a:t>
            </a:r>
            <a:r>
              <a:rPr kumimoji="0" lang="es-MX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MX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fórmulas que contengan referencias</a:t>
            </a:r>
            <a:r>
              <a:rPr kumimoji="0" lang="es-MX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datos que se encuentran en otras hojas de cálculo.</a:t>
            </a:r>
            <a:endParaRPr kumimoji="0" lang="es-MX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endParaRPr kumimoji="0" lang="es-MX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endParaRPr kumimoji="0" lang="es-MX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endParaRPr kumimoji="0" lang="es-MX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4643436" y="1285860"/>
            <a:ext cx="3857652" cy="785818"/>
          </a:xfrm>
          <a:prstGeom prst="rect">
            <a:avLst/>
          </a:prstGeom>
          <a:ln w="952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2500" lnSpcReduction="20000"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700" b="1" dirty="0">
                <a:solidFill>
                  <a:srgbClr val="92D050"/>
                </a:solidFill>
                <a:latin typeface="+mn-lt"/>
                <a:cs typeface="+mn-cs"/>
              </a:rPr>
              <a:t>Ejercicios de  certificación:</a:t>
            </a: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endParaRPr lang="es-MX" sz="1600" dirty="0">
              <a:latin typeface="+mn-lt"/>
              <a:cs typeface="+mn-cs"/>
            </a:endParaRP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500" dirty="0">
                <a:latin typeface="+mn-lt"/>
                <a:cs typeface="+mn-cs"/>
                <a:hlinkClick r:id="rId2" action="ppaction://hlinkfile"/>
              </a:rPr>
              <a:t>Utilizar </a:t>
            </a:r>
            <a:r>
              <a:rPr lang="es-MX" sz="1500" dirty="0" smtClean="0">
                <a:latin typeface="+mn-lt"/>
                <a:cs typeface="+mn-cs"/>
                <a:hlinkClick r:id="rId2" action="ppaction://hlinkfile"/>
              </a:rPr>
              <a:t>la Práctica 30 </a:t>
            </a:r>
            <a:r>
              <a:rPr lang="es-MX" sz="1500" dirty="0">
                <a:latin typeface="+mn-lt"/>
                <a:cs typeface="+mn-cs"/>
                <a:hlinkClick r:id="rId2" action="ppaction://hlinkfile"/>
              </a:rPr>
              <a:t>de </a:t>
            </a:r>
            <a:r>
              <a:rPr lang="es-MX" sz="1500" dirty="0" smtClean="0">
                <a:latin typeface="+mn-lt"/>
                <a:cs typeface="+mn-cs"/>
                <a:hlinkClick r:id="rId2" action="ppaction://hlinkfile"/>
              </a:rPr>
              <a:t>Excel</a:t>
            </a:r>
            <a:endParaRPr lang="es-MX" sz="1500" dirty="0">
              <a:latin typeface="+mn-lt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643465" y="2357430"/>
            <a:ext cx="3857625" cy="307975"/>
          </a:xfrm>
          <a:prstGeom prst="rect">
            <a:avLst/>
          </a:prstGeom>
          <a:ln w="9525">
            <a:solidFill>
              <a:srgbClr val="92D050"/>
            </a:solidFill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MX" sz="1400" b="1" dirty="0">
                <a:latin typeface="+mn-lt"/>
                <a:cs typeface="+mn-cs"/>
              </a:rPr>
              <a:t>Duración aproximada:   </a:t>
            </a:r>
            <a:r>
              <a:rPr lang="es-MX" sz="1400" b="1" dirty="0" smtClean="0">
                <a:latin typeface="+mn-lt"/>
                <a:cs typeface="+mn-cs"/>
              </a:rPr>
              <a:t>15 </a:t>
            </a:r>
            <a:r>
              <a:rPr lang="es-MX" sz="1400" b="1" dirty="0">
                <a:latin typeface="+mn-lt"/>
                <a:cs typeface="+mn-cs"/>
              </a:rPr>
              <a:t>minutos  </a:t>
            </a:r>
          </a:p>
        </p:txBody>
      </p:sp>
      <p:sp>
        <p:nvSpPr>
          <p:cNvPr id="10" name="11 CuadroTexto"/>
          <p:cNvSpPr txBox="1">
            <a:spLocks noChangeArrowheads="1"/>
          </p:cNvSpPr>
          <p:nvPr/>
        </p:nvSpPr>
        <p:spPr bwMode="auto">
          <a:xfrm>
            <a:off x="5357818" y="4413601"/>
            <a:ext cx="295859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1200" b="1" dirty="0" smtClean="0">
                <a:latin typeface="Calibri" pitchFamily="34" charset="0"/>
              </a:rPr>
              <a:t>Hacer referencia a los datos de otra hoja</a:t>
            </a:r>
            <a:endParaRPr lang="es-MX" sz="1200" b="1" dirty="0">
              <a:latin typeface="Calibri" pitchFamily="34" charset="0"/>
            </a:endParaRPr>
          </a:p>
          <a:p>
            <a:r>
              <a:rPr lang="es-MX" sz="1200" dirty="0">
                <a:latin typeface="Calibri" pitchFamily="34" charset="0"/>
              </a:rPr>
              <a:t>1.- </a:t>
            </a:r>
            <a:r>
              <a:rPr lang="es-MX" sz="1200" dirty="0" smtClean="0">
                <a:latin typeface="Calibri" pitchFamily="34" charset="0"/>
              </a:rPr>
              <a:t>Seleccione la celda. </a:t>
            </a:r>
            <a:endParaRPr lang="es-MX" sz="1200" dirty="0">
              <a:latin typeface="Calibri" pitchFamily="34" charset="0"/>
            </a:endParaRPr>
          </a:p>
          <a:p>
            <a:r>
              <a:rPr lang="es-MX" sz="1200" dirty="0">
                <a:latin typeface="Calibri" pitchFamily="34" charset="0"/>
              </a:rPr>
              <a:t>2</a:t>
            </a:r>
            <a:r>
              <a:rPr lang="es-MX" sz="1200" dirty="0" smtClean="0">
                <a:latin typeface="Calibri" pitchFamily="34" charset="0"/>
              </a:rPr>
              <a:t>.- Ingrese el signo igual en la Barra de fórmulas  seguido de la ubicación de las celdas a calcular, separadas  por el operador matemático. </a:t>
            </a:r>
            <a:endParaRPr lang="es-ES" sz="1200" dirty="0">
              <a:latin typeface="Calibri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00035" y="3071810"/>
            <a:ext cx="8001055" cy="3429005"/>
          </a:xfrm>
          <a:prstGeom prst="rect">
            <a:avLst/>
          </a:prstGeom>
          <a:noFill/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2" name="12 CuadroTexto"/>
          <p:cNvSpPr txBox="1">
            <a:spLocks noChangeArrowheads="1"/>
          </p:cNvSpPr>
          <p:nvPr/>
        </p:nvSpPr>
        <p:spPr bwMode="auto">
          <a:xfrm>
            <a:off x="642920" y="3214686"/>
            <a:ext cx="1357312" cy="294183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600" b="1" dirty="0">
                <a:solidFill>
                  <a:srgbClr val="92D050"/>
                </a:solidFill>
                <a:latin typeface="+mn-lt"/>
                <a:cs typeface="+mn-cs"/>
              </a:rPr>
              <a:t>Vista Previa</a:t>
            </a:r>
            <a:endParaRPr lang="es-ES" sz="1600" b="1" dirty="0">
              <a:solidFill>
                <a:srgbClr val="92D050"/>
              </a:solidFill>
              <a:latin typeface="+mn-lt"/>
              <a:cs typeface="+mn-cs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00910">
            <a:off x="7767911" y="426215"/>
            <a:ext cx="596964" cy="48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14 Botón de acción: Inicio">
            <a:hlinkClick r:id="rId4" action="ppaction://hlinksldjump" highlightClick="1"/>
          </p:cNvPr>
          <p:cNvSpPr/>
          <p:nvPr/>
        </p:nvSpPr>
        <p:spPr>
          <a:xfrm>
            <a:off x="8572528" y="6143644"/>
            <a:ext cx="500066" cy="357190"/>
          </a:xfrm>
          <a:prstGeom prst="actionButtonHom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16" b="58686"/>
          <a:stretch/>
        </p:blipFill>
        <p:spPr bwMode="auto">
          <a:xfrm>
            <a:off x="741995" y="3915272"/>
            <a:ext cx="4234583" cy="1673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8572528" y="5661248"/>
            <a:ext cx="463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457200" y="357166"/>
            <a:ext cx="7258072" cy="64294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Usar el Inspector de documentos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428625" y="1285860"/>
            <a:ext cx="3857623" cy="1357322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Objetivo:  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r>
              <a:rPr kumimoji="0" lang="es-MX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Verificar el documento antes de compartirlo de manera que no contenga información oculta  o personal. 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endParaRPr kumimoji="0" lang="es-MX" sz="11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endParaRPr kumimoji="0" lang="es-MX" sz="11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endParaRPr kumimoji="0" lang="es-MX" sz="11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643436" y="1285860"/>
            <a:ext cx="3857652" cy="857256"/>
          </a:xfrm>
          <a:prstGeom prst="rect">
            <a:avLst/>
          </a:prstGeom>
          <a:ln w="952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lnSpcReduction="10000"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600" b="1" dirty="0">
                <a:solidFill>
                  <a:srgbClr val="92D050"/>
                </a:solidFill>
                <a:latin typeface="+mn-lt"/>
                <a:cs typeface="+mn-cs"/>
              </a:rPr>
              <a:t>Ejercicios de  certificación:</a:t>
            </a: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endParaRPr lang="es-MX" sz="1600" dirty="0">
              <a:latin typeface="+mn-lt"/>
              <a:cs typeface="+mn-cs"/>
            </a:endParaRP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400" dirty="0">
                <a:latin typeface="+mn-lt"/>
                <a:cs typeface="+mn-cs"/>
                <a:hlinkClick r:id="rId2" action="ppaction://hlinkfile"/>
              </a:rPr>
              <a:t>Utilizar </a:t>
            </a:r>
            <a:r>
              <a:rPr lang="es-MX" sz="1400" dirty="0" smtClean="0">
                <a:latin typeface="+mn-lt"/>
                <a:cs typeface="+mn-cs"/>
                <a:hlinkClick r:id="rId2" action="ppaction://hlinkfile"/>
              </a:rPr>
              <a:t>la Práctica 31 </a:t>
            </a:r>
            <a:r>
              <a:rPr lang="es-MX" sz="1400" dirty="0">
                <a:latin typeface="+mn-lt"/>
                <a:cs typeface="+mn-cs"/>
                <a:hlinkClick r:id="rId2" action="ppaction://hlinkfile"/>
              </a:rPr>
              <a:t>de Excel</a:t>
            </a:r>
            <a:endParaRPr lang="es-MX" sz="14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MX" sz="14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ES" sz="1400" dirty="0">
              <a:latin typeface="+mn-lt"/>
              <a:cs typeface="+mn-cs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643465" y="2357430"/>
            <a:ext cx="3857625" cy="307975"/>
          </a:xfrm>
          <a:prstGeom prst="rect">
            <a:avLst/>
          </a:prstGeom>
          <a:ln w="9525">
            <a:solidFill>
              <a:srgbClr val="92D050"/>
            </a:solidFill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MX" sz="1400" b="1" dirty="0">
                <a:latin typeface="+mn-lt"/>
                <a:cs typeface="+mn-cs"/>
              </a:rPr>
              <a:t>Duración aproximada:   10 minutos  </a:t>
            </a:r>
          </a:p>
        </p:txBody>
      </p:sp>
      <p:sp>
        <p:nvSpPr>
          <p:cNvPr id="8" name="9 CuadroTexto"/>
          <p:cNvSpPr txBox="1">
            <a:spLocks noChangeArrowheads="1"/>
          </p:cNvSpPr>
          <p:nvPr/>
        </p:nvSpPr>
        <p:spPr bwMode="auto">
          <a:xfrm>
            <a:off x="5000628" y="4429132"/>
            <a:ext cx="22145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 b="1" dirty="0">
                <a:latin typeface="Calibri" pitchFamily="34" charset="0"/>
              </a:rPr>
              <a:t>Inspector de documentos</a:t>
            </a:r>
          </a:p>
          <a:p>
            <a:r>
              <a:rPr lang="es-MX" sz="1200" dirty="0" smtClean="0">
                <a:latin typeface="Calibri" pitchFamily="34" charset="0"/>
              </a:rPr>
              <a:t>1.-Botón Archivo.</a:t>
            </a:r>
            <a:endParaRPr lang="es-MX" sz="1200" dirty="0">
              <a:latin typeface="Calibri" pitchFamily="34" charset="0"/>
            </a:endParaRPr>
          </a:p>
          <a:p>
            <a:r>
              <a:rPr lang="es-MX" sz="1200" dirty="0">
                <a:latin typeface="Calibri" pitchFamily="34" charset="0"/>
              </a:rPr>
              <a:t>2</a:t>
            </a:r>
            <a:r>
              <a:rPr lang="es-MX" sz="1200" dirty="0" smtClean="0">
                <a:latin typeface="Calibri" pitchFamily="34" charset="0"/>
              </a:rPr>
              <a:t>.-Menú Información. </a:t>
            </a:r>
            <a:endParaRPr lang="es-MX" sz="1200" dirty="0">
              <a:latin typeface="Calibri" pitchFamily="34" charset="0"/>
            </a:endParaRPr>
          </a:p>
          <a:p>
            <a:r>
              <a:rPr lang="es-MX" sz="1200" dirty="0">
                <a:latin typeface="Calibri" pitchFamily="34" charset="0"/>
              </a:rPr>
              <a:t>3</a:t>
            </a:r>
            <a:r>
              <a:rPr lang="es-MX" sz="1200" dirty="0" smtClean="0">
                <a:latin typeface="Calibri" pitchFamily="34" charset="0"/>
              </a:rPr>
              <a:t>.-Botón Comprobar si hay problemas.</a:t>
            </a:r>
          </a:p>
          <a:p>
            <a:r>
              <a:rPr lang="es-MX" sz="1200" dirty="0" smtClean="0">
                <a:latin typeface="Calibri" pitchFamily="34" charset="0"/>
              </a:rPr>
              <a:t>4.-Inspeccionar documento.</a:t>
            </a:r>
            <a:endParaRPr lang="es-ES" sz="1200" dirty="0">
              <a:latin typeface="Calibri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28597" y="3071810"/>
            <a:ext cx="8072493" cy="3357567"/>
          </a:xfrm>
          <a:prstGeom prst="rect">
            <a:avLst/>
          </a:prstGeom>
          <a:noFill/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3593115"/>
            <a:ext cx="2357454" cy="255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CuadroTexto"/>
          <p:cNvSpPr txBox="1">
            <a:spLocks noChangeArrowheads="1"/>
          </p:cNvSpPr>
          <p:nvPr/>
        </p:nvSpPr>
        <p:spPr bwMode="auto">
          <a:xfrm>
            <a:off x="642920" y="3161884"/>
            <a:ext cx="1357312" cy="338554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600" b="1" dirty="0">
                <a:solidFill>
                  <a:srgbClr val="92D050"/>
                </a:solidFill>
                <a:latin typeface="+mn-lt"/>
                <a:cs typeface="+mn-cs"/>
              </a:rPr>
              <a:t>Vista Previa</a:t>
            </a:r>
            <a:endParaRPr lang="es-ES" sz="1600" b="1" dirty="0">
              <a:solidFill>
                <a:srgbClr val="92D050"/>
              </a:solidFill>
              <a:latin typeface="+mn-lt"/>
              <a:cs typeface="+mn-cs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00910">
            <a:off x="7767911" y="426215"/>
            <a:ext cx="596964" cy="48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Botón de acción: Inicio">
            <a:hlinkClick r:id="rId5" action="ppaction://hlinksldjump" highlightClick="1"/>
          </p:cNvPr>
          <p:cNvSpPr/>
          <p:nvPr/>
        </p:nvSpPr>
        <p:spPr>
          <a:xfrm>
            <a:off x="8572528" y="6072206"/>
            <a:ext cx="500066" cy="357190"/>
          </a:xfrm>
          <a:prstGeom prst="actionButtonHom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6" name="15 CuadroTexto"/>
          <p:cNvSpPr txBox="1"/>
          <p:nvPr/>
        </p:nvSpPr>
        <p:spPr>
          <a:xfrm>
            <a:off x="8572528" y="5661248"/>
            <a:ext cx="463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457200" y="357166"/>
            <a:ext cx="6900882" cy="64294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Buscar y reemplazar</a:t>
            </a:r>
            <a:r>
              <a:rPr kumimoji="0" lang="es-MX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valores</a:t>
            </a: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428625" y="1357315"/>
            <a:ext cx="3857623" cy="1285867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Objetivo:  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endParaRPr kumimoji="0" lang="es-MX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r>
              <a:rPr kumimoji="0" lang="es-MX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Buscar un valor en la hoja de cálculo para remplazarlo.</a:t>
            </a:r>
            <a:endParaRPr kumimoji="0" lang="es-MX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endParaRPr kumimoji="0" lang="es-MX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endParaRPr kumimoji="0" lang="es-MX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643436" y="1357298"/>
            <a:ext cx="3857652" cy="928694"/>
          </a:xfrm>
          <a:prstGeom prst="rect">
            <a:avLst/>
          </a:prstGeom>
          <a:ln w="952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600" b="1" dirty="0">
                <a:solidFill>
                  <a:srgbClr val="92D050"/>
                </a:solidFill>
                <a:latin typeface="+mn-lt"/>
                <a:cs typeface="+mn-cs"/>
              </a:rPr>
              <a:t>Ejercicios de  certificación:</a:t>
            </a: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endParaRPr lang="es-MX" sz="1600" dirty="0">
              <a:latin typeface="+mn-lt"/>
              <a:cs typeface="+mn-cs"/>
            </a:endParaRP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400" dirty="0">
                <a:latin typeface="+mn-lt"/>
                <a:cs typeface="+mn-cs"/>
                <a:hlinkClick r:id="rId2" action="ppaction://hlinkfile"/>
              </a:rPr>
              <a:t>Utilizar </a:t>
            </a:r>
            <a:r>
              <a:rPr lang="es-MX" sz="1400" dirty="0" smtClean="0">
                <a:latin typeface="+mn-lt"/>
                <a:cs typeface="+mn-cs"/>
                <a:hlinkClick r:id="rId2" action="ppaction://hlinkfile"/>
              </a:rPr>
              <a:t>la Práctica 32 </a:t>
            </a:r>
            <a:r>
              <a:rPr lang="es-MX" sz="1400" dirty="0">
                <a:latin typeface="+mn-lt"/>
                <a:cs typeface="+mn-cs"/>
                <a:hlinkClick r:id="rId2" action="ppaction://hlinkfile"/>
              </a:rPr>
              <a:t>de Excel</a:t>
            </a:r>
            <a:endParaRPr lang="es-MX" sz="14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MX" sz="14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ES" sz="1400" dirty="0">
              <a:latin typeface="+mn-lt"/>
              <a:cs typeface="+mn-cs"/>
            </a:endParaRPr>
          </a:p>
        </p:txBody>
      </p:sp>
      <p:sp>
        <p:nvSpPr>
          <p:cNvPr id="7" name="7 Rectángulo"/>
          <p:cNvSpPr>
            <a:spLocks noChangeArrowheads="1"/>
          </p:cNvSpPr>
          <p:nvPr/>
        </p:nvSpPr>
        <p:spPr bwMode="auto">
          <a:xfrm>
            <a:off x="4643465" y="2357430"/>
            <a:ext cx="3857625" cy="307975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s-MX" sz="1400" b="1" dirty="0">
                <a:latin typeface="Calibri" pitchFamily="34" charset="0"/>
              </a:rPr>
              <a:t>Duración aproximada:   </a:t>
            </a:r>
            <a:r>
              <a:rPr lang="es-MX" sz="1400" b="1" dirty="0" smtClean="0">
                <a:latin typeface="Calibri" pitchFamily="34" charset="0"/>
              </a:rPr>
              <a:t>20 </a:t>
            </a:r>
            <a:r>
              <a:rPr lang="es-MX" sz="1400" b="1" dirty="0">
                <a:latin typeface="Calibri" pitchFamily="34" charset="0"/>
              </a:rPr>
              <a:t>minutos  </a:t>
            </a:r>
          </a:p>
        </p:txBody>
      </p:sp>
      <p:sp>
        <p:nvSpPr>
          <p:cNvPr id="8" name="11 CuadroTexto"/>
          <p:cNvSpPr txBox="1">
            <a:spLocks noChangeArrowheads="1"/>
          </p:cNvSpPr>
          <p:nvPr/>
        </p:nvSpPr>
        <p:spPr bwMode="auto">
          <a:xfrm>
            <a:off x="5494625" y="3955315"/>
            <a:ext cx="25717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1200" b="1" dirty="0" smtClean="0">
                <a:latin typeface="Calibri" pitchFamily="34" charset="0"/>
              </a:rPr>
              <a:t>Buscar y reemplazar</a:t>
            </a:r>
            <a:endParaRPr lang="es-MX" sz="1200" b="1" dirty="0">
              <a:latin typeface="Calibri" pitchFamily="34" charset="0"/>
            </a:endParaRPr>
          </a:p>
          <a:p>
            <a:r>
              <a:rPr lang="es-MX" sz="1200" dirty="0">
                <a:latin typeface="Calibri" pitchFamily="34" charset="0"/>
              </a:rPr>
              <a:t>1.- </a:t>
            </a:r>
            <a:r>
              <a:rPr lang="es-MX" sz="1200" dirty="0" smtClean="0">
                <a:latin typeface="Calibri" pitchFamily="34" charset="0"/>
              </a:rPr>
              <a:t>Ficha Inicio.</a:t>
            </a:r>
            <a:endParaRPr lang="es-MX" sz="1200" dirty="0">
              <a:latin typeface="Calibri" pitchFamily="34" charset="0"/>
            </a:endParaRPr>
          </a:p>
          <a:p>
            <a:r>
              <a:rPr lang="es-MX" sz="1200" dirty="0">
                <a:latin typeface="Calibri" pitchFamily="34" charset="0"/>
              </a:rPr>
              <a:t>2</a:t>
            </a:r>
            <a:r>
              <a:rPr lang="es-MX" sz="1200" dirty="0" smtClean="0">
                <a:latin typeface="Calibri" pitchFamily="34" charset="0"/>
              </a:rPr>
              <a:t>.- Grupo Edición.</a:t>
            </a:r>
          </a:p>
          <a:p>
            <a:r>
              <a:rPr lang="es-MX" sz="1200" dirty="0" smtClean="0">
                <a:latin typeface="Calibri" pitchFamily="34" charset="0"/>
              </a:rPr>
              <a:t>3.- Botón Buscar &amp; Seleccionar.</a:t>
            </a:r>
          </a:p>
        </p:txBody>
      </p:sp>
      <p:sp>
        <p:nvSpPr>
          <p:cNvPr id="9" name="8 Rectángulo"/>
          <p:cNvSpPr/>
          <p:nvPr/>
        </p:nvSpPr>
        <p:spPr>
          <a:xfrm>
            <a:off x="500035" y="3071810"/>
            <a:ext cx="8001055" cy="3429005"/>
          </a:xfrm>
          <a:prstGeom prst="rect">
            <a:avLst/>
          </a:prstGeom>
          <a:noFill/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4" name="15 CuadroTexto"/>
          <p:cNvSpPr txBox="1">
            <a:spLocks noChangeArrowheads="1"/>
          </p:cNvSpPr>
          <p:nvPr/>
        </p:nvSpPr>
        <p:spPr bwMode="auto">
          <a:xfrm>
            <a:off x="642920" y="3214686"/>
            <a:ext cx="1357312" cy="338554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600" b="1" dirty="0">
                <a:solidFill>
                  <a:srgbClr val="92D050"/>
                </a:solidFill>
                <a:latin typeface="+mn-lt"/>
                <a:cs typeface="+mn-cs"/>
              </a:rPr>
              <a:t>Vista Previa</a:t>
            </a:r>
            <a:endParaRPr lang="es-ES" sz="1600" b="1" dirty="0">
              <a:solidFill>
                <a:srgbClr val="92D050"/>
              </a:solidFill>
              <a:latin typeface="+mn-lt"/>
              <a:cs typeface="+mn-cs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00910">
            <a:off x="7767911" y="426215"/>
            <a:ext cx="596964" cy="48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Botón de acción: Inicio">
            <a:hlinkClick r:id="rId4" action="ppaction://hlinksldjump" highlightClick="1"/>
          </p:cNvPr>
          <p:cNvSpPr/>
          <p:nvPr/>
        </p:nvSpPr>
        <p:spPr>
          <a:xfrm>
            <a:off x="8572528" y="6143644"/>
            <a:ext cx="500066" cy="357190"/>
          </a:xfrm>
          <a:prstGeom prst="actionButtonHom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3" b="65879"/>
          <a:stretch/>
        </p:blipFill>
        <p:spPr bwMode="auto">
          <a:xfrm>
            <a:off x="827584" y="3680471"/>
            <a:ext cx="3888432" cy="165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8572528" y="5661248"/>
            <a:ext cx="463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457200" y="357166"/>
            <a:ext cx="7258072" cy="64294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Filtrar y ordenar datos usando atributos de celdas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428625" y="1285876"/>
            <a:ext cx="3857623" cy="1357306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Objetivo:  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endParaRPr kumimoji="0" lang="es-MX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r>
              <a:rPr lang="es-MX" sz="1400" dirty="0" smtClean="0">
                <a:latin typeface="+mn-lt"/>
                <a:cs typeface="+mn-cs"/>
              </a:rPr>
              <a:t>Filtrar </a:t>
            </a:r>
            <a:r>
              <a:rPr kumimoji="0" lang="es-MX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datos a través de sus </a:t>
            </a:r>
            <a:r>
              <a:rPr lang="es-MX" sz="1400" dirty="0" smtClean="0">
                <a:latin typeface="+mn-lt"/>
                <a:cs typeface="+mn-cs"/>
              </a:rPr>
              <a:t>valores. </a:t>
            </a:r>
            <a:endParaRPr kumimoji="0" lang="es-MX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endParaRPr kumimoji="0" lang="es-MX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endParaRPr kumimoji="0" lang="es-MX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643436" y="1285860"/>
            <a:ext cx="3857652" cy="785818"/>
          </a:xfrm>
          <a:prstGeom prst="rect">
            <a:avLst/>
          </a:prstGeom>
          <a:ln w="952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2500" lnSpcReduction="20000"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700" b="1" dirty="0">
                <a:solidFill>
                  <a:srgbClr val="92D050"/>
                </a:solidFill>
                <a:latin typeface="+mn-lt"/>
                <a:cs typeface="+mn-cs"/>
              </a:rPr>
              <a:t>Ejercicios de  certificación:</a:t>
            </a: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endParaRPr lang="es-MX" sz="1600" dirty="0">
              <a:latin typeface="+mn-lt"/>
              <a:cs typeface="+mn-cs"/>
            </a:endParaRP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500" dirty="0">
                <a:latin typeface="+mn-lt"/>
                <a:cs typeface="+mn-cs"/>
                <a:hlinkClick r:id="rId2" action="ppaction://hlinkfile"/>
              </a:rPr>
              <a:t>Utilizar </a:t>
            </a:r>
            <a:r>
              <a:rPr lang="es-MX" sz="1500" dirty="0" smtClean="0">
                <a:latin typeface="+mn-lt"/>
                <a:cs typeface="+mn-cs"/>
                <a:hlinkClick r:id="rId2" action="ppaction://hlinkfile"/>
              </a:rPr>
              <a:t>la Práctica 33 </a:t>
            </a:r>
            <a:r>
              <a:rPr lang="es-MX" sz="1500" dirty="0">
                <a:latin typeface="+mn-lt"/>
                <a:cs typeface="+mn-cs"/>
                <a:hlinkClick r:id="rId2" action="ppaction://hlinkfile"/>
              </a:rPr>
              <a:t>de Excel</a:t>
            </a:r>
            <a:endParaRPr lang="es-MX" sz="15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MX" sz="14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ES" sz="1400" dirty="0">
              <a:latin typeface="+mn-lt"/>
              <a:cs typeface="+mn-cs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643465" y="2335207"/>
            <a:ext cx="3857625" cy="307975"/>
          </a:xfrm>
          <a:prstGeom prst="rect">
            <a:avLst/>
          </a:prstGeom>
          <a:ln w="9525">
            <a:solidFill>
              <a:srgbClr val="92D050"/>
            </a:solidFill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MX" sz="1400" b="1" dirty="0">
                <a:latin typeface="+mn-lt"/>
                <a:cs typeface="+mn-cs"/>
              </a:rPr>
              <a:t>Duración aproximada:   </a:t>
            </a:r>
            <a:r>
              <a:rPr lang="es-MX" sz="1400" b="1" dirty="0" smtClean="0">
                <a:latin typeface="+mn-lt"/>
                <a:cs typeface="+mn-cs"/>
              </a:rPr>
              <a:t>15 </a:t>
            </a:r>
            <a:r>
              <a:rPr lang="es-MX" sz="1400" b="1" dirty="0">
                <a:latin typeface="+mn-lt"/>
                <a:cs typeface="+mn-cs"/>
              </a:rPr>
              <a:t>minutos  </a:t>
            </a:r>
          </a:p>
        </p:txBody>
      </p:sp>
      <p:sp>
        <p:nvSpPr>
          <p:cNvPr id="9" name="11 CuadroTexto"/>
          <p:cNvSpPr txBox="1">
            <a:spLocks noChangeArrowheads="1"/>
          </p:cNvSpPr>
          <p:nvPr/>
        </p:nvSpPr>
        <p:spPr bwMode="auto">
          <a:xfrm>
            <a:off x="4357686" y="4300373"/>
            <a:ext cx="40005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1200" b="1" dirty="0">
                <a:latin typeface="Calibri" pitchFamily="34" charset="0"/>
              </a:rPr>
              <a:t>Ordenar datos por atributos</a:t>
            </a:r>
          </a:p>
          <a:p>
            <a:r>
              <a:rPr lang="es-MX" sz="1200" dirty="0">
                <a:latin typeface="Calibri" pitchFamily="34" charset="0"/>
              </a:rPr>
              <a:t>1.- </a:t>
            </a:r>
            <a:r>
              <a:rPr lang="es-MX" sz="1200" dirty="0" smtClean="0">
                <a:latin typeface="Calibri" pitchFamily="34" charset="0"/>
              </a:rPr>
              <a:t>Seleccionar celdas.</a:t>
            </a:r>
          </a:p>
          <a:p>
            <a:r>
              <a:rPr lang="es-MX" sz="1200" dirty="0" smtClean="0">
                <a:latin typeface="Calibri" pitchFamily="34" charset="0"/>
              </a:rPr>
              <a:t>2.- Presionar la flecha de la derecha de la columna que se desea filtrar.</a:t>
            </a:r>
          </a:p>
          <a:p>
            <a:r>
              <a:rPr lang="es-MX" sz="1200" dirty="0" smtClean="0">
                <a:latin typeface="Calibri" pitchFamily="34" charset="0"/>
              </a:rPr>
              <a:t>3.- Seleccionar Filtros.</a:t>
            </a:r>
          </a:p>
          <a:p>
            <a:r>
              <a:rPr lang="es-MX" sz="1200" dirty="0" smtClean="0">
                <a:latin typeface="Calibri" pitchFamily="34" charset="0"/>
              </a:rPr>
              <a:t>4.- Elegir la opción indicada.</a:t>
            </a:r>
            <a:endParaRPr lang="es-ES" sz="1200" dirty="0">
              <a:latin typeface="Calibri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500035" y="3000372"/>
            <a:ext cx="8001055" cy="3500443"/>
          </a:xfrm>
          <a:prstGeom prst="rect">
            <a:avLst/>
          </a:prstGeom>
          <a:noFill/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2" name="12 CuadroTexto"/>
          <p:cNvSpPr txBox="1">
            <a:spLocks noChangeArrowheads="1"/>
          </p:cNvSpPr>
          <p:nvPr/>
        </p:nvSpPr>
        <p:spPr bwMode="auto">
          <a:xfrm>
            <a:off x="642920" y="3143248"/>
            <a:ext cx="1357312" cy="294183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600" b="1" dirty="0">
                <a:solidFill>
                  <a:srgbClr val="92D050"/>
                </a:solidFill>
                <a:latin typeface="+mn-lt"/>
                <a:cs typeface="+mn-cs"/>
              </a:rPr>
              <a:t>Vista Previa</a:t>
            </a:r>
            <a:endParaRPr lang="es-ES" sz="1600" b="1" dirty="0">
              <a:solidFill>
                <a:srgbClr val="92D050"/>
              </a:solidFill>
              <a:latin typeface="+mn-lt"/>
              <a:cs typeface="+mn-cs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00910">
            <a:off x="7767911" y="426215"/>
            <a:ext cx="596964" cy="48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3714752"/>
            <a:ext cx="2143140" cy="211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Botón de acción: Inicio">
            <a:hlinkClick r:id="rId5" action="ppaction://hlinksldjump" highlightClick="1"/>
          </p:cNvPr>
          <p:cNvSpPr/>
          <p:nvPr/>
        </p:nvSpPr>
        <p:spPr>
          <a:xfrm>
            <a:off x="8572528" y="6143644"/>
            <a:ext cx="500066" cy="357190"/>
          </a:xfrm>
          <a:prstGeom prst="actionButtonHom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6" name="15 CuadroTexto"/>
          <p:cNvSpPr txBox="1"/>
          <p:nvPr/>
        </p:nvSpPr>
        <p:spPr>
          <a:xfrm>
            <a:off x="8572528" y="5661248"/>
            <a:ext cx="463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457200" y="357166"/>
            <a:ext cx="7258072" cy="64294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Insertar encabezados y</a:t>
            </a:r>
            <a:r>
              <a:rPr kumimoji="0" lang="es-MX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pies de página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428625" y="1285860"/>
            <a:ext cx="3857623" cy="1357306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Objetivo:  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endParaRPr kumimoji="0" lang="es-MX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r>
              <a:rPr kumimoji="0" lang="es-MX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Aprender a insertar un</a:t>
            </a:r>
            <a:r>
              <a:rPr kumimoji="0" lang="es-MX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encabezado y pie de página.</a:t>
            </a:r>
            <a:endParaRPr kumimoji="0" lang="es-MX" sz="1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endParaRPr kumimoji="0" lang="es-MX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endParaRPr kumimoji="0" lang="es-MX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643436" y="1285860"/>
            <a:ext cx="3857652" cy="785818"/>
          </a:xfrm>
          <a:prstGeom prst="rect">
            <a:avLst/>
          </a:prstGeom>
          <a:ln w="952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2500" lnSpcReduction="20000"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700" b="1" dirty="0">
                <a:solidFill>
                  <a:srgbClr val="92D050"/>
                </a:solidFill>
                <a:latin typeface="+mn-lt"/>
                <a:cs typeface="+mn-cs"/>
              </a:rPr>
              <a:t>Ejercicios de  certificación:</a:t>
            </a: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endParaRPr lang="es-MX" sz="1600" dirty="0">
              <a:latin typeface="+mn-lt"/>
              <a:cs typeface="+mn-cs"/>
            </a:endParaRP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500" dirty="0">
                <a:latin typeface="+mn-lt"/>
                <a:cs typeface="+mn-cs"/>
                <a:hlinkClick r:id="rId2" action="ppaction://hlinkfile"/>
              </a:rPr>
              <a:t>Utilizar </a:t>
            </a:r>
            <a:r>
              <a:rPr lang="es-MX" sz="1500" dirty="0" smtClean="0">
                <a:latin typeface="+mn-lt"/>
                <a:cs typeface="+mn-cs"/>
                <a:hlinkClick r:id="rId2" action="ppaction://hlinkfile"/>
              </a:rPr>
              <a:t>la Práctica 34 </a:t>
            </a:r>
            <a:r>
              <a:rPr lang="es-MX" sz="1500" dirty="0">
                <a:latin typeface="+mn-lt"/>
                <a:cs typeface="+mn-cs"/>
                <a:hlinkClick r:id="rId2" action="ppaction://hlinkfile"/>
              </a:rPr>
              <a:t>de Excel</a:t>
            </a:r>
            <a:endParaRPr lang="es-MX" sz="15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MX" sz="14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ES" sz="1400" dirty="0">
              <a:latin typeface="+mn-lt"/>
              <a:cs typeface="+mn-cs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643465" y="2357430"/>
            <a:ext cx="3857625" cy="307975"/>
          </a:xfrm>
          <a:prstGeom prst="rect">
            <a:avLst/>
          </a:prstGeom>
          <a:ln w="9525">
            <a:solidFill>
              <a:srgbClr val="92D050"/>
            </a:solidFill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MX" sz="1400" b="1" dirty="0">
                <a:latin typeface="+mn-lt"/>
                <a:cs typeface="+mn-cs"/>
              </a:rPr>
              <a:t>Duración aproximada:   10 minutos  </a:t>
            </a:r>
          </a:p>
        </p:txBody>
      </p:sp>
      <p:sp>
        <p:nvSpPr>
          <p:cNvPr id="9" name="11 CuadroTexto"/>
          <p:cNvSpPr txBox="1">
            <a:spLocks noChangeArrowheads="1"/>
          </p:cNvSpPr>
          <p:nvPr/>
        </p:nvSpPr>
        <p:spPr bwMode="auto">
          <a:xfrm>
            <a:off x="4714897" y="5044118"/>
            <a:ext cx="30003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 b="1" dirty="0" smtClean="0">
                <a:latin typeface="Calibri" pitchFamily="34" charset="0"/>
              </a:rPr>
              <a:t>Encabezado y pie de página</a:t>
            </a:r>
            <a:endParaRPr lang="es-MX" sz="1200" b="1" dirty="0">
              <a:latin typeface="Calibri" pitchFamily="34" charset="0"/>
            </a:endParaRPr>
          </a:p>
          <a:p>
            <a:r>
              <a:rPr lang="es-MX" sz="1200" dirty="0">
                <a:latin typeface="Calibri" pitchFamily="34" charset="0"/>
              </a:rPr>
              <a:t>1.- </a:t>
            </a:r>
            <a:r>
              <a:rPr lang="es-MX" sz="1200" dirty="0" smtClean="0">
                <a:latin typeface="Calibri" pitchFamily="34" charset="0"/>
              </a:rPr>
              <a:t>Ficha Insertar.</a:t>
            </a:r>
            <a:endParaRPr lang="es-MX" sz="1200" dirty="0">
              <a:latin typeface="Calibri" pitchFamily="34" charset="0"/>
            </a:endParaRPr>
          </a:p>
          <a:p>
            <a:r>
              <a:rPr lang="es-MX" sz="1200" dirty="0">
                <a:latin typeface="Calibri" pitchFamily="34" charset="0"/>
              </a:rPr>
              <a:t>2</a:t>
            </a:r>
            <a:r>
              <a:rPr lang="es-MX" sz="1200" dirty="0" smtClean="0">
                <a:latin typeface="Calibri" pitchFamily="34" charset="0"/>
              </a:rPr>
              <a:t>.- Grupo Texto.</a:t>
            </a:r>
            <a:endParaRPr lang="es-MX" sz="1200" dirty="0">
              <a:latin typeface="Calibri" pitchFamily="34" charset="0"/>
            </a:endParaRPr>
          </a:p>
          <a:p>
            <a:r>
              <a:rPr lang="es-MX" sz="1200" dirty="0">
                <a:latin typeface="Calibri" pitchFamily="34" charset="0"/>
              </a:rPr>
              <a:t>3</a:t>
            </a:r>
            <a:r>
              <a:rPr lang="es-MX" sz="1200" dirty="0" smtClean="0">
                <a:latin typeface="Calibri" pitchFamily="34" charset="0"/>
              </a:rPr>
              <a:t>.- Botón Encabez.pie pág.</a:t>
            </a:r>
          </a:p>
          <a:p>
            <a:endParaRPr lang="es-ES" sz="1200" dirty="0">
              <a:latin typeface="Calibri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500034" y="3071810"/>
            <a:ext cx="8001056" cy="3429005"/>
          </a:xfrm>
          <a:prstGeom prst="rect">
            <a:avLst/>
          </a:prstGeom>
          <a:noFill/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2" name="12 CuadroTexto"/>
          <p:cNvSpPr txBox="1">
            <a:spLocks noChangeArrowheads="1"/>
          </p:cNvSpPr>
          <p:nvPr/>
        </p:nvSpPr>
        <p:spPr bwMode="auto">
          <a:xfrm>
            <a:off x="642920" y="3206255"/>
            <a:ext cx="1357312" cy="294183"/>
          </a:xfrm>
          <a:prstGeom prst="rect">
            <a:avLst/>
          </a:prstGeom>
          <a:noFill/>
          <a:ln w="12700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600" b="1" dirty="0">
                <a:solidFill>
                  <a:srgbClr val="92D050"/>
                </a:solidFill>
                <a:latin typeface="+mn-lt"/>
                <a:cs typeface="+mn-cs"/>
              </a:rPr>
              <a:t>Vista Previa</a:t>
            </a:r>
            <a:endParaRPr lang="es-ES" sz="1600" b="1" dirty="0">
              <a:solidFill>
                <a:srgbClr val="92D050"/>
              </a:solidFill>
              <a:latin typeface="+mn-lt"/>
              <a:cs typeface="+mn-cs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00910">
            <a:off x="7767911" y="426215"/>
            <a:ext cx="596964" cy="48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13 Botón de acción: Inicio">
            <a:hlinkClick r:id="rId4" action="ppaction://hlinksldjump" highlightClick="1"/>
          </p:cNvPr>
          <p:cNvSpPr/>
          <p:nvPr/>
        </p:nvSpPr>
        <p:spPr>
          <a:xfrm>
            <a:off x="8572528" y="6072206"/>
            <a:ext cx="500066" cy="428628"/>
          </a:xfrm>
          <a:prstGeom prst="actionButtonHom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" t="3097" r="-163" b="63090"/>
          <a:stretch/>
        </p:blipFill>
        <p:spPr bwMode="auto">
          <a:xfrm>
            <a:off x="787178" y="3633849"/>
            <a:ext cx="4544505" cy="11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8572528" y="5661248"/>
            <a:ext cx="463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457200" y="357166"/>
            <a:ext cx="6900882" cy="64294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Mostrar e imprimir fórmulas </a:t>
            </a:r>
            <a:b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428625" y="1285876"/>
            <a:ext cx="3857623" cy="1357306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s-MX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Objetivo:  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endParaRPr kumimoji="0" lang="es-MX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r>
              <a:rPr kumimoji="0" lang="es-MX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Mostrar todas las fórmulas en la pantalla para poder auditarlas.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endParaRPr kumimoji="0" lang="es-MX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endParaRPr kumimoji="0" lang="es-MX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643436" y="1285860"/>
            <a:ext cx="3857652" cy="785818"/>
          </a:xfrm>
          <a:prstGeom prst="rect">
            <a:avLst/>
          </a:prstGeom>
          <a:ln w="952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2500" lnSpcReduction="20000"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700" b="1" dirty="0">
                <a:solidFill>
                  <a:srgbClr val="92D050"/>
                </a:solidFill>
                <a:latin typeface="+mn-lt"/>
                <a:cs typeface="+mn-cs"/>
              </a:rPr>
              <a:t>Ejercicios de  certificación:</a:t>
            </a: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endParaRPr lang="es-MX" sz="1600" dirty="0">
              <a:latin typeface="+mn-lt"/>
              <a:cs typeface="+mn-cs"/>
            </a:endParaRP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500" dirty="0">
                <a:latin typeface="+mn-lt"/>
                <a:cs typeface="+mn-cs"/>
                <a:hlinkClick r:id="rId2" action="ppaction://hlinkfile"/>
              </a:rPr>
              <a:t>Utilizar </a:t>
            </a:r>
            <a:r>
              <a:rPr lang="es-MX" sz="1500" dirty="0" smtClean="0">
                <a:latin typeface="+mn-lt"/>
                <a:cs typeface="+mn-cs"/>
                <a:hlinkClick r:id="rId2" action="ppaction://hlinkfile"/>
              </a:rPr>
              <a:t>la Práctica 35 </a:t>
            </a:r>
            <a:r>
              <a:rPr lang="es-MX" sz="1500" dirty="0">
                <a:latin typeface="+mn-lt"/>
                <a:cs typeface="+mn-cs"/>
                <a:hlinkClick r:id="rId2" action="ppaction://hlinkfile"/>
              </a:rPr>
              <a:t>de Excel</a:t>
            </a:r>
            <a:endParaRPr lang="es-MX" sz="15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MX" sz="14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ES" sz="1400" dirty="0">
              <a:latin typeface="+mn-lt"/>
              <a:cs typeface="+mn-cs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643465" y="2357430"/>
            <a:ext cx="3857625" cy="307975"/>
          </a:xfrm>
          <a:prstGeom prst="rect">
            <a:avLst/>
          </a:prstGeom>
          <a:ln w="9525">
            <a:solidFill>
              <a:srgbClr val="92D050"/>
            </a:solidFill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MX" sz="1400" b="1" dirty="0">
                <a:latin typeface="+mn-lt"/>
                <a:cs typeface="+mn-cs"/>
              </a:rPr>
              <a:t>Duración aproximada:   </a:t>
            </a:r>
            <a:r>
              <a:rPr lang="es-MX" sz="1400" b="1" dirty="0" smtClean="0">
                <a:latin typeface="+mn-lt"/>
                <a:cs typeface="+mn-cs"/>
              </a:rPr>
              <a:t>30 </a:t>
            </a:r>
            <a:r>
              <a:rPr lang="es-MX" sz="1400" b="1" dirty="0">
                <a:latin typeface="+mn-lt"/>
                <a:cs typeface="+mn-cs"/>
              </a:rPr>
              <a:t>minutos  </a:t>
            </a:r>
          </a:p>
        </p:txBody>
      </p:sp>
      <p:sp>
        <p:nvSpPr>
          <p:cNvPr id="9" name="11 CuadroTexto"/>
          <p:cNvSpPr txBox="1">
            <a:spLocks noChangeArrowheads="1"/>
          </p:cNvSpPr>
          <p:nvPr/>
        </p:nvSpPr>
        <p:spPr bwMode="auto">
          <a:xfrm>
            <a:off x="1785918" y="4857746"/>
            <a:ext cx="26431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 b="1" dirty="0" smtClean="0">
                <a:latin typeface="Calibri" pitchFamily="34" charset="0"/>
              </a:rPr>
              <a:t>Mostrar fórmulas </a:t>
            </a:r>
            <a:r>
              <a:rPr lang="es-MX" sz="1200" b="1" dirty="0">
                <a:latin typeface="Calibri" pitchFamily="34" charset="0"/>
              </a:rPr>
              <a:t>en pantalla</a:t>
            </a:r>
          </a:p>
          <a:p>
            <a:r>
              <a:rPr lang="es-MX" sz="1200" dirty="0">
                <a:latin typeface="Calibri" pitchFamily="34" charset="0"/>
              </a:rPr>
              <a:t>1.- Ficha  </a:t>
            </a:r>
            <a:r>
              <a:rPr lang="es-MX" sz="1200" dirty="0" smtClean="0">
                <a:latin typeface="Calibri" pitchFamily="34" charset="0"/>
              </a:rPr>
              <a:t>Fórmulas. </a:t>
            </a:r>
            <a:endParaRPr lang="es-MX" sz="1200" dirty="0">
              <a:latin typeface="Calibri" pitchFamily="34" charset="0"/>
            </a:endParaRPr>
          </a:p>
          <a:p>
            <a:r>
              <a:rPr lang="es-MX" sz="1200" dirty="0">
                <a:latin typeface="Calibri" pitchFamily="34" charset="0"/>
              </a:rPr>
              <a:t>2</a:t>
            </a:r>
            <a:r>
              <a:rPr lang="es-MX" sz="1200" dirty="0" smtClean="0">
                <a:latin typeface="Calibri" pitchFamily="34" charset="0"/>
              </a:rPr>
              <a:t>.- Grupo Auditoria </a:t>
            </a:r>
            <a:r>
              <a:rPr lang="es-MX" sz="1200" dirty="0">
                <a:latin typeface="Calibri" pitchFamily="34" charset="0"/>
              </a:rPr>
              <a:t>de </a:t>
            </a:r>
            <a:r>
              <a:rPr lang="es-MX" sz="1200" dirty="0" smtClean="0">
                <a:latin typeface="Calibri" pitchFamily="34" charset="0"/>
              </a:rPr>
              <a:t>fórmulas. </a:t>
            </a:r>
            <a:endParaRPr lang="es-MX" sz="1200" dirty="0">
              <a:latin typeface="Calibri" pitchFamily="34" charset="0"/>
            </a:endParaRPr>
          </a:p>
          <a:p>
            <a:r>
              <a:rPr lang="es-MX" sz="1200" dirty="0">
                <a:latin typeface="Calibri" pitchFamily="34" charset="0"/>
              </a:rPr>
              <a:t>3</a:t>
            </a:r>
            <a:r>
              <a:rPr lang="es-MX" sz="1200" dirty="0" smtClean="0">
                <a:latin typeface="Calibri" pitchFamily="34" charset="0"/>
              </a:rPr>
              <a:t>.- Mostrar fórmulas.</a:t>
            </a:r>
            <a:endParaRPr lang="es-ES" sz="1200" dirty="0">
              <a:latin typeface="Calibri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500035" y="3071810"/>
            <a:ext cx="8001055" cy="3429005"/>
          </a:xfrm>
          <a:prstGeom prst="rect">
            <a:avLst/>
          </a:prstGeom>
          <a:noFill/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5358" y="4143375"/>
            <a:ext cx="296703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50" y="3857628"/>
            <a:ext cx="735013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3 CuadroTexto"/>
          <p:cNvSpPr txBox="1">
            <a:spLocks noChangeArrowheads="1"/>
          </p:cNvSpPr>
          <p:nvPr/>
        </p:nvSpPr>
        <p:spPr bwMode="auto">
          <a:xfrm>
            <a:off x="642920" y="3214686"/>
            <a:ext cx="1357312" cy="294183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600" b="1" dirty="0">
                <a:solidFill>
                  <a:srgbClr val="92D050"/>
                </a:solidFill>
                <a:latin typeface="+mn-lt"/>
                <a:cs typeface="+mn-cs"/>
              </a:rPr>
              <a:t>Vista Previa</a:t>
            </a:r>
            <a:endParaRPr lang="es-ES" sz="1600" b="1" dirty="0">
              <a:solidFill>
                <a:srgbClr val="92D050"/>
              </a:solidFill>
              <a:latin typeface="+mn-lt"/>
              <a:cs typeface="+mn-cs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900910">
            <a:off x="7767911" y="426215"/>
            <a:ext cx="596964" cy="48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16 Elipse"/>
          <p:cNvSpPr/>
          <p:nvPr/>
        </p:nvSpPr>
        <p:spPr>
          <a:xfrm>
            <a:off x="6177000" y="4071942"/>
            <a:ext cx="642942" cy="571504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8" name="17 Botón de acción: Inicio">
            <a:hlinkClick r:id="rId6" action="ppaction://hlinksldjump" highlightClick="1"/>
          </p:cNvPr>
          <p:cNvSpPr/>
          <p:nvPr/>
        </p:nvSpPr>
        <p:spPr>
          <a:xfrm>
            <a:off x="8572528" y="6072206"/>
            <a:ext cx="500066" cy="428628"/>
          </a:xfrm>
          <a:prstGeom prst="actionButtonHom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0" name="19 CuadroTexto"/>
          <p:cNvSpPr txBox="1"/>
          <p:nvPr/>
        </p:nvSpPr>
        <p:spPr>
          <a:xfrm>
            <a:off x="8572528" y="5661248"/>
            <a:ext cx="463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746336" y="5085184"/>
            <a:ext cx="3697872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s-MX" sz="7200" b="1" dirty="0" smtClean="0">
                <a:ln/>
                <a:solidFill>
                  <a:schemeClr val="accent3"/>
                </a:solidFill>
                <a:latin typeface="Arial Rounded MT Bold" pitchFamily="34" charset="0"/>
              </a:rPr>
              <a:t>Gracias</a:t>
            </a:r>
            <a:endParaRPr lang="es-MX" sz="7200" b="1" dirty="0">
              <a:ln/>
              <a:solidFill>
                <a:schemeClr val="accent3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88889E-6 4.81481E-6 L -0.00295 -0.11899 " pathEditMode="relative" rAng="0" ptsTypes="AA">
                                      <p:cBhvr>
                                        <p:cTn id="6" dur="62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5949"/>
                                    </p:animMotion>
                                    <p:animRot by="1500000">
                                      <p:cBhvr>
                                        <p:cTn id="7" dur="31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313" fill="hold">
                                          <p:stCondLst>
                                            <p:cond delay="31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313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313" fill="hold">
                                          <p:stCondLst>
                                            <p:cond delay="9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57166"/>
            <a:ext cx="7258072" cy="64294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2000" dirty="0" smtClean="0">
                <a:solidFill>
                  <a:schemeClr val="bg1"/>
                </a:solidFill>
              </a:rPr>
              <a:t>Reglas de Formato condicional </a:t>
            </a:r>
            <a:br>
              <a:rPr lang="es-MX" sz="2000" dirty="0" smtClean="0">
                <a:solidFill>
                  <a:schemeClr val="bg1"/>
                </a:solidFill>
              </a:rPr>
            </a:br>
            <a:r>
              <a:rPr lang="es-MX" sz="2000" dirty="0" smtClean="0">
                <a:solidFill>
                  <a:schemeClr val="bg1"/>
                </a:solidFill>
              </a:rPr>
              <a:t/>
            </a:r>
            <a:br>
              <a:rPr lang="es-MX" sz="2000" dirty="0" smtClean="0">
                <a:solidFill>
                  <a:schemeClr val="bg1"/>
                </a:solidFill>
              </a:rPr>
            </a:b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625" y="1285876"/>
            <a:ext cx="3857623" cy="1357306"/>
          </a:xfrm>
          <a:ln>
            <a:solidFill>
              <a:schemeClr val="accent3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None/>
              <a:defRPr/>
            </a:pPr>
            <a:r>
              <a:rPr lang="es-MX" b="1" dirty="0" smtClean="0">
                <a:solidFill>
                  <a:srgbClr val="92D050"/>
                </a:solidFill>
              </a:rPr>
              <a:t>Objetivo:  </a:t>
            </a: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endParaRPr lang="es-MX" b="0" dirty="0" smtClean="0"/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r>
              <a:rPr lang="es-MX" b="0" dirty="0" smtClean="0"/>
              <a:t>Analizar los datos contenidos en una hoja de cálculo bajo diferentes criterios.</a:t>
            </a: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endParaRPr lang="es-MX" dirty="0" smtClean="0"/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endParaRPr lang="es-MX" dirty="0" smtClean="0"/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endParaRPr lang="es-MX" dirty="0" smtClean="0"/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endParaRPr lang="es-MX" dirty="0" smtClean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643438" y="1285860"/>
            <a:ext cx="3857652" cy="785818"/>
          </a:xfrm>
          <a:prstGeom prst="rect">
            <a:avLst/>
          </a:prstGeom>
          <a:ln w="952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2500" lnSpcReduction="20000"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700" b="1" dirty="0">
                <a:solidFill>
                  <a:srgbClr val="92D050"/>
                </a:solidFill>
                <a:latin typeface="+mn-lt"/>
                <a:cs typeface="+mn-cs"/>
              </a:rPr>
              <a:t>Ejercicios de  certificación:</a:t>
            </a: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endParaRPr lang="es-MX" sz="1600" dirty="0">
              <a:latin typeface="+mn-lt"/>
              <a:cs typeface="+mn-cs"/>
            </a:endParaRP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500" dirty="0">
                <a:latin typeface="+mn-lt"/>
                <a:cs typeface="+mn-cs"/>
                <a:hlinkClick r:id="rId2" action="ppaction://hlinkfile"/>
              </a:rPr>
              <a:t>Utilizar </a:t>
            </a:r>
            <a:r>
              <a:rPr lang="es-MX" sz="1500" dirty="0" smtClean="0">
                <a:latin typeface="+mn-lt"/>
                <a:cs typeface="+mn-cs"/>
                <a:hlinkClick r:id="rId2" action="ppaction://hlinkfile"/>
              </a:rPr>
              <a:t>la Práctica 4 </a:t>
            </a:r>
            <a:r>
              <a:rPr lang="es-MX" sz="1500" dirty="0">
                <a:latin typeface="+mn-lt"/>
                <a:cs typeface="+mn-cs"/>
                <a:hlinkClick r:id="rId2" action="ppaction://hlinkfile"/>
              </a:rPr>
              <a:t>de Excel</a:t>
            </a:r>
            <a:endParaRPr lang="es-MX" sz="15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MX" sz="14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ES" sz="1400" dirty="0">
              <a:latin typeface="+mn-lt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643467" y="2335207"/>
            <a:ext cx="3857625" cy="307975"/>
          </a:xfrm>
          <a:prstGeom prst="rect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MX" sz="1400" b="1" dirty="0">
                <a:latin typeface="+mn-lt"/>
                <a:cs typeface="+mn-cs"/>
              </a:rPr>
              <a:t>Duración aproximada:   </a:t>
            </a:r>
            <a:r>
              <a:rPr lang="es-MX" sz="1400" b="1" dirty="0" smtClean="0">
                <a:latin typeface="+mn-lt"/>
                <a:cs typeface="+mn-cs"/>
              </a:rPr>
              <a:t>20 </a:t>
            </a:r>
            <a:r>
              <a:rPr lang="es-MX" sz="1400" b="1" dirty="0">
                <a:latin typeface="+mn-lt"/>
                <a:cs typeface="+mn-cs"/>
              </a:rPr>
              <a:t>minutos  </a:t>
            </a:r>
          </a:p>
        </p:txBody>
      </p:sp>
      <p:sp>
        <p:nvSpPr>
          <p:cNvPr id="19469" name="9 CuadroTexto"/>
          <p:cNvSpPr txBox="1">
            <a:spLocks noChangeArrowheads="1"/>
          </p:cNvSpPr>
          <p:nvPr/>
        </p:nvSpPr>
        <p:spPr bwMode="auto">
          <a:xfrm>
            <a:off x="5572132" y="4429132"/>
            <a:ext cx="20177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 b="1" dirty="0">
                <a:latin typeface="Calibri" pitchFamily="34" charset="0"/>
              </a:rPr>
              <a:t>Formato </a:t>
            </a:r>
            <a:r>
              <a:rPr lang="es-MX" sz="1200" b="1" dirty="0" smtClean="0">
                <a:latin typeface="Calibri" pitchFamily="34" charset="0"/>
              </a:rPr>
              <a:t>condicional</a:t>
            </a:r>
            <a:endParaRPr lang="es-MX" sz="1200" b="1" dirty="0">
              <a:latin typeface="Calibri" pitchFamily="34" charset="0"/>
            </a:endParaRPr>
          </a:p>
          <a:p>
            <a:r>
              <a:rPr lang="es-MX" sz="1200" dirty="0" smtClean="0">
                <a:latin typeface="Calibri" pitchFamily="34" charset="0"/>
              </a:rPr>
              <a:t>1.- </a:t>
            </a:r>
            <a:r>
              <a:rPr lang="es-MX" sz="1200" dirty="0">
                <a:latin typeface="Calibri" pitchFamily="34" charset="0"/>
              </a:rPr>
              <a:t>Ficha </a:t>
            </a:r>
            <a:r>
              <a:rPr lang="es-MX" sz="1200" dirty="0" smtClean="0">
                <a:latin typeface="Calibri" pitchFamily="34" charset="0"/>
              </a:rPr>
              <a:t>Inicio.</a:t>
            </a:r>
            <a:endParaRPr lang="es-MX" sz="1200" dirty="0">
              <a:latin typeface="Calibri" pitchFamily="34" charset="0"/>
            </a:endParaRPr>
          </a:p>
          <a:p>
            <a:r>
              <a:rPr lang="es-MX" sz="1200" dirty="0">
                <a:latin typeface="Calibri" pitchFamily="34" charset="0"/>
              </a:rPr>
              <a:t>2</a:t>
            </a:r>
            <a:r>
              <a:rPr lang="es-MX" sz="1200" dirty="0" smtClean="0">
                <a:latin typeface="Calibri" pitchFamily="34" charset="0"/>
              </a:rPr>
              <a:t>.- Grupo Estilos.</a:t>
            </a:r>
            <a:endParaRPr lang="es-MX" sz="1200" dirty="0">
              <a:latin typeface="Calibri" pitchFamily="34" charset="0"/>
            </a:endParaRPr>
          </a:p>
          <a:p>
            <a:r>
              <a:rPr lang="es-MX" sz="1200" dirty="0">
                <a:latin typeface="Calibri" pitchFamily="34" charset="0"/>
              </a:rPr>
              <a:t>3</a:t>
            </a:r>
            <a:r>
              <a:rPr lang="es-MX" sz="1200" dirty="0" smtClean="0">
                <a:latin typeface="Calibri" pitchFamily="34" charset="0"/>
              </a:rPr>
              <a:t>.- Botón Formato condicional.</a:t>
            </a:r>
            <a:endParaRPr lang="es-ES" sz="1200" dirty="0">
              <a:latin typeface="Calibri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500035" y="3000372"/>
            <a:ext cx="8001055" cy="3500443"/>
          </a:xfrm>
          <a:prstGeom prst="rect">
            <a:avLst/>
          </a:prstGeom>
          <a:noFill/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pic>
        <p:nvPicPr>
          <p:cNvPr id="1947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3500438"/>
            <a:ext cx="264318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4" name="12 CuadroTexto"/>
          <p:cNvSpPr txBox="1">
            <a:spLocks noChangeArrowheads="1"/>
          </p:cNvSpPr>
          <p:nvPr/>
        </p:nvSpPr>
        <p:spPr bwMode="auto">
          <a:xfrm>
            <a:off x="642920" y="3090446"/>
            <a:ext cx="1357312" cy="338554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600" b="1" dirty="0">
                <a:solidFill>
                  <a:srgbClr val="92D050"/>
                </a:solidFill>
                <a:latin typeface="+mn-lt"/>
                <a:cs typeface="+mn-cs"/>
              </a:rPr>
              <a:t>Vista Previa</a:t>
            </a:r>
            <a:endParaRPr lang="es-ES" sz="1600" b="1" dirty="0">
              <a:solidFill>
                <a:srgbClr val="92D050"/>
              </a:solidFill>
              <a:latin typeface="+mn-lt"/>
              <a:cs typeface="+mn-cs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00910">
            <a:off x="7767911" y="426215"/>
            <a:ext cx="596964" cy="48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Botón de acción: Inicio">
            <a:hlinkClick r:id="rId5" action="ppaction://hlinksldjump" highlightClick="1"/>
          </p:cNvPr>
          <p:cNvSpPr/>
          <p:nvPr/>
        </p:nvSpPr>
        <p:spPr>
          <a:xfrm>
            <a:off x="8572528" y="6143644"/>
            <a:ext cx="500066" cy="357190"/>
          </a:xfrm>
          <a:prstGeom prst="actionButtonHom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4" name="13 CuadroTexto"/>
          <p:cNvSpPr txBox="1"/>
          <p:nvPr/>
        </p:nvSpPr>
        <p:spPr>
          <a:xfrm>
            <a:off x="8572528" y="5661248"/>
            <a:ext cx="463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57166"/>
            <a:ext cx="7186634" cy="64294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2000" dirty="0" smtClean="0">
                <a:solidFill>
                  <a:schemeClr val="bg1"/>
                </a:solidFill>
              </a:rPr>
              <a:t>Copiar formato de celda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625" y="1285860"/>
            <a:ext cx="3857623" cy="1357306"/>
          </a:xfrm>
          <a:ln w="9525">
            <a:solidFill>
              <a:srgbClr val="92D050"/>
            </a:solidFill>
          </a:ln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None/>
              <a:defRPr/>
            </a:pPr>
            <a:r>
              <a:rPr lang="es-MX" b="1" dirty="0" smtClean="0">
                <a:solidFill>
                  <a:srgbClr val="92D050"/>
                </a:solidFill>
              </a:rPr>
              <a:t>Objetivo:  </a:t>
            </a: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r>
              <a:rPr lang="es-MX" b="0" dirty="0" smtClean="0"/>
              <a:t>Aprender a copiar el formato de una celda o rango de celdas a otra celda o rango de celdas.</a:t>
            </a:r>
            <a:endParaRPr lang="es-MX" sz="1200" dirty="0" smtClean="0"/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endParaRPr lang="es-MX" sz="1200" dirty="0" smtClean="0"/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endParaRPr lang="es-MX" sz="1200" dirty="0" smtClean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643436" y="1285860"/>
            <a:ext cx="3857652" cy="785818"/>
          </a:xfrm>
          <a:prstGeom prst="rect">
            <a:avLst/>
          </a:prstGeom>
          <a:ln w="952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2500" lnSpcReduction="20000"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700" b="1" dirty="0">
                <a:solidFill>
                  <a:srgbClr val="92D050"/>
                </a:solidFill>
                <a:latin typeface="+mn-lt"/>
                <a:cs typeface="+mn-cs"/>
              </a:rPr>
              <a:t>Ejercicios de  certificación:</a:t>
            </a: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endParaRPr lang="es-MX" sz="1600" dirty="0">
              <a:latin typeface="+mn-lt"/>
              <a:cs typeface="+mn-cs"/>
            </a:endParaRP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500" dirty="0">
                <a:latin typeface="+mn-lt"/>
                <a:cs typeface="+mn-cs"/>
                <a:hlinkClick r:id="rId2" action="ppaction://hlinkfile"/>
              </a:rPr>
              <a:t>Utilizar </a:t>
            </a:r>
            <a:r>
              <a:rPr lang="es-MX" sz="1500" dirty="0" smtClean="0">
                <a:latin typeface="+mn-lt"/>
                <a:cs typeface="+mn-cs"/>
                <a:hlinkClick r:id="rId2" action="ppaction://hlinkfile"/>
              </a:rPr>
              <a:t>la Práctica 5 </a:t>
            </a:r>
            <a:r>
              <a:rPr lang="es-MX" sz="1500" dirty="0">
                <a:latin typeface="+mn-lt"/>
                <a:cs typeface="+mn-cs"/>
                <a:hlinkClick r:id="rId2" action="ppaction://hlinkfile"/>
              </a:rPr>
              <a:t>de </a:t>
            </a:r>
            <a:r>
              <a:rPr lang="es-MX" sz="1500" dirty="0" smtClean="0">
                <a:latin typeface="+mn-lt"/>
                <a:cs typeface="+mn-cs"/>
                <a:hlinkClick r:id="rId2" action="ppaction://hlinkfile"/>
              </a:rPr>
              <a:t>Excel</a:t>
            </a:r>
            <a:endParaRPr lang="es-MX" sz="1500" dirty="0">
              <a:latin typeface="+mn-lt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643465" y="2357430"/>
            <a:ext cx="3857625" cy="307975"/>
          </a:xfrm>
          <a:prstGeom prst="rect">
            <a:avLst/>
          </a:prstGeom>
          <a:ln w="9525">
            <a:solidFill>
              <a:srgbClr val="92D050"/>
            </a:solidFill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MX" sz="1400" b="1" dirty="0">
                <a:latin typeface="+mn-lt"/>
                <a:cs typeface="+mn-cs"/>
              </a:rPr>
              <a:t>Duración aproximada:   </a:t>
            </a:r>
            <a:r>
              <a:rPr lang="es-MX" sz="1400" b="1" dirty="0" smtClean="0">
                <a:latin typeface="+mn-lt"/>
                <a:cs typeface="+mn-cs"/>
              </a:rPr>
              <a:t>15 </a:t>
            </a:r>
            <a:r>
              <a:rPr lang="es-MX" sz="1400" b="1" dirty="0">
                <a:latin typeface="+mn-lt"/>
                <a:cs typeface="+mn-cs"/>
              </a:rPr>
              <a:t>minutos  </a:t>
            </a:r>
          </a:p>
        </p:txBody>
      </p:sp>
      <p:sp>
        <p:nvSpPr>
          <p:cNvPr id="12302" name="9 CuadroTexto"/>
          <p:cNvSpPr txBox="1">
            <a:spLocks noChangeArrowheads="1"/>
          </p:cNvSpPr>
          <p:nvPr/>
        </p:nvSpPr>
        <p:spPr bwMode="auto">
          <a:xfrm>
            <a:off x="5286379" y="4214818"/>
            <a:ext cx="313113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1200" b="1" dirty="0" smtClean="0">
                <a:latin typeface="Calibri" pitchFamily="34" charset="0"/>
              </a:rPr>
              <a:t>Copiar formato</a:t>
            </a:r>
            <a:endParaRPr lang="es-MX" sz="1200" b="1" dirty="0">
              <a:latin typeface="Calibri" pitchFamily="34" charset="0"/>
            </a:endParaRPr>
          </a:p>
          <a:p>
            <a:r>
              <a:rPr lang="es-MX" sz="1200" dirty="0" smtClean="0">
                <a:latin typeface="Calibri" pitchFamily="34" charset="0"/>
              </a:rPr>
              <a:t>1.- Seleccionar la celda o rango de celdas a copiar.</a:t>
            </a:r>
          </a:p>
          <a:p>
            <a:r>
              <a:rPr lang="es-MX" sz="1200" dirty="0" smtClean="0">
                <a:latin typeface="Calibri" pitchFamily="34" charset="0"/>
              </a:rPr>
              <a:t>2.- Ficha Inicio.</a:t>
            </a:r>
            <a:endParaRPr lang="es-MX" sz="1200" dirty="0">
              <a:latin typeface="Calibri" pitchFamily="34" charset="0"/>
            </a:endParaRPr>
          </a:p>
          <a:p>
            <a:r>
              <a:rPr lang="es-MX" sz="1200" dirty="0" smtClean="0">
                <a:latin typeface="Calibri" pitchFamily="34" charset="0"/>
              </a:rPr>
              <a:t>3.- Grupo Portapapeles.</a:t>
            </a:r>
          </a:p>
          <a:p>
            <a:r>
              <a:rPr lang="es-MX" sz="1200" dirty="0" smtClean="0">
                <a:latin typeface="Calibri" pitchFamily="34" charset="0"/>
              </a:rPr>
              <a:t>4.- Botón Copiar formato.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500035" y="3071810"/>
            <a:ext cx="8001055" cy="3429005"/>
          </a:xfrm>
          <a:prstGeom prst="rect">
            <a:avLst/>
          </a:prstGeom>
          <a:noFill/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2306" name="12 CuadroTexto"/>
          <p:cNvSpPr txBox="1">
            <a:spLocks noChangeArrowheads="1"/>
          </p:cNvSpPr>
          <p:nvPr/>
        </p:nvSpPr>
        <p:spPr bwMode="auto">
          <a:xfrm>
            <a:off x="642920" y="3214686"/>
            <a:ext cx="1357312" cy="294183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600" b="1" dirty="0">
                <a:solidFill>
                  <a:srgbClr val="92D050"/>
                </a:solidFill>
                <a:latin typeface="+mn-lt"/>
                <a:cs typeface="+mn-cs"/>
              </a:rPr>
              <a:t>Vista Previa</a:t>
            </a:r>
            <a:endParaRPr lang="es-ES" sz="1600" b="1" dirty="0">
              <a:solidFill>
                <a:srgbClr val="92D050"/>
              </a:solidFill>
              <a:latin typeface="+mn-lt"/>
              <a:cs typeface="+mn-cs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00910">
            <a:off x="7767911" y="426215"/>
            <a:ext cx="596964" cy="48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Botón de acción: Inicio">
            <a:hlinkClick r:id="rId4" action="ppaction://hlinksldjump" highlightClick="1"/>
          </p:cNvPr>
          <p:cNvSpPr/>
          <p:nvPr/>
        </p:nvSpPr>
        <p:spPr>
          <a:xfrm>
            <a:off x="8572528" y="6143644"/>
            <a:ext cx="500066" cy="357190"/>
          </a:xfrm>
          <a:prstGeom prst="actionButtonHom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39" b="58869"/>
          <a:stretch/>
        </p:blipFill>
        <p:spPr bwMode="auto">
          <a:xfrm>
            <a:off x="827583" y="3582775"/>
            <a:ext cx="4029425" cy="146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8501090" y="5661248"/>
            <a:ext cx="535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57166"/>
            <a:ext cx="7258072" cy="64294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2000" dirty="0" smtClean="0">
                <a:solidFill>
                  <a:schemeClr val="bg1"/>
                </a:solidFill>
              </a:rPr>
              <a:t>Cambiar el tipo de gráfico</a:t>
            </a:r>
            <a:br>
              <a:rPr lang="es-MX" sz="2000" dirty="0" smtClean="0">
                <a:solidFill>
                  <a:schemeClr val="bg1"/>
                </a:solidFill>
              </a:rPr>
            </a:b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625" y="1285876"/>
            <a:ext cx="3857623" cy="1357306"/>
          </a:xfrm>
          <a:ln w="9525">
            <a:solidFill>
              <a:srgbClr val="92D050"/>
            </a:solidFill>
          </a:ln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None/>
              <a:defRPr/>
            </a:pPr>
            <a:r>
              <a:rPr lang="es-MX" b="1" dirty="0" smtClean="0">
                <a:solidFill>
                  <a:srgbClr val="92D050"/>
                </a:solidFill>
              </a:rPr>
              <a:t>Objetivo:  </a:t>
            </a: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endParaRPr lang="es-MX" b="0" dirty="0" smtClean="0"/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r>
              <a:rPr lang="es-MX" b="0" dirty="0" smtClean="0"/>
              <a:t>Dar aspectos diferentes a los gráficos de 2D y combinados.</a:t>
            </a: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endParaRPr lang="es-MX" dirty="0" smtClean="0"/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endParaRPr lang="es-MX" dirty="0" smtClean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643436" y="1285860"/>
            <a:ext cx="3857652" cy="785818"/>
          </a:xfrm>
          <a:prstGeom prst="rect">
            <a:avLst/>
          </a:prstGeom>
          <a:ln w="952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2500" lnSpcReduction="20000"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700" b="1" dirty="0">
                <a:solidFill>
                  <a:srgbClr val="92D050"/>
                </a:solidFill>
                <a:latin typeface="+mn-lt"/>
                <a:cs typeface="+mn-cs"/>
              </a:rPr>
              <a:t>Ejercicios de  certificación:</a:t>
            </a: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endParaRPr lang="es-MX" sz="1600" dirty="0">
              <a:latin typeface="+mn-lt"/>
              <a:cs typeface="+mn-cs"/>
            </a:endParaRP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500" dirty="0">
                <a:latin typeface="+mn-lt"/>
                <a:cs typeface="+mn-cs"/>
                <a:hlinkClick r:id="rId3" action="ppaction://hlinkfile"/>
              </a:rPr>
              <a:t>Utilizar </a:t>
            </a:r>
            <a:r>
              <a:rPr lang="es-MX" sz="1500" dirty="0" smtClean="0">
                <a:latin typeface="+mn-lt"/>
                <a:cs typeface="+mn-cs"/>
                <a:hlinkClick r:id="rId3" action="ppaction://hlinkfile"/>
              </a:rPr>
              <a:t>la Práctica 6 </a:t>
            </a:r>
            <a:r>
              <a:rPr lang="es-MX" sz="1500" dirty="0">
                <a:latin typeface="+mn-lt"/>
                <a:cs typeface="+mn-cs"/>
                <a:hlinkClick r:id="rId3" action="ppaction://hlinkfile"/>
              </a:rPr>
              <a:t>de Excel</a:t>
            </a:r>
            <a:endParaRPr lang="es-MX" sz="15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MX" sz="14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ES" sz="1400" dirty="0">
              <a:latin typeface="+mn-lt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643465" y="2335207"/>
            <a:ext cx="3857625" cy="307975"/>
          </a:xfrm>
          <a:prstGeom prst="rect">
            <a:avLst/>
          </a:prstGeom>
          <a:ln w="9525">
            <a:solidFill>
              <a:srgbClr val="92D050"/>
            </a:solidFill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MX" sz="1400" b="1" dirty="0">
                <a:latin typeface="+mn-lt"/>
                <a:cs typeface="+mn-cs"/>
              </a:rPr>
              <a:t>Duración aproximada:   </a:t>
            </a:r>
            <a:r>
              <a:rPr lang="es-MX" sz="1400" b="1" dirty="0" smtClean="0">
                <a:latin typeface="+mn-lt"/>
                <a:cs typeface="+mn-cs"/>
              </a:rPr>
              <a:t>15 </a:t>
            </a:r>
            <a:r>
              <a:rPr lang="es-MX" sz="1400" b="1" dirty="0">
                <a:latin typeface="+mn-lt"/>
                <a:cs typeface="+mn-cs"/>
              </a:rPr>
              <a:t>minutos  </a:t>
            </a:r>
          </a:p>
        </p:txBody>
      </p:sp>
      <p:sp>
        <p:nvSpPr>
          <p:cNvPr id="27661" name="9 CuadroTexto"/>
          <p:cNvSpPr txBox="1">
            <a:spLocks noChangeArrowheads="1"/>
          </p:cNvSpPr>
          <p:nvPr/>
        </p:nvSpPr>
        <p:spPr bwMode="auto">
          <a:xfrm>
            <a:off x="2857488" y="5072074"/>
            <a:ext cx="37147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 b="1" dirty="0">
                <a:latin typeface="Calibri" pitchFamily="34" charset="0"/>
              </a:rPr>
              <a:t>Cambiar aspecto </a:t>
            </a:r>
            <a:r>
              <a:rPr lang="es-MX" sz="1200" b="1" dirty="0" smtClean="0">
                <a:latin typeface="Calibri" pitchFamily="34" charset="0"/>
              </a:rPr>
              <a:t>de los gráficos </a:t>
            </a:r>
            <a:endParaRPr lang="es-MX" sz="1200" b="1" dirty="0">
              <a:latin typeface="Calibri" pitchFamily="34" charset="0"/>
            </a:endParaRPr>
          </a:p>
          <a:p>
            <a:r>
              <a:rPr lang="es-MX" sz="1200" dirty="0" smtClean="0">
                <a:latin typeface="Calibri" pitchFamily="34" charset="0"/>
              </a:rPr>
              <a:t>1.- </a:t>
            </a:r>
            <a:r>
              <a:rPr lang="es-MX" sz="1200" dirty="0">
                <a:latin typeface="Calibri" pitchFamily="34" charset="0"/>
              </a:rPr>
              <a:t>Seleccionar el </a:t>
            </a:r>
            <a:r>
              <a:rPr lang="es-MX" sz="1200" dirty="0" smtClean="0">
                <a:latin typeface="Calibri" pitchFamily="34" charset="0"/>
              </a:rPr>
              <a:t>gráfico. </a:t>
            </a:r>
            <a:endParaRPr lang="es-MX" sz="1200" dirty="0">
              <a:latin typeface="Calibri" pitchFamily="34" charset="0"/>
            </a:endParaRPr>
          </a:p>
          <a:p>
            <a:r>
              <a:rPr lang="es-MX" sz="1200" dirty="0">
                <a:latin typeface="Calibri" pitchFamily="34" charset="0"/>
              </a:rPr>
              <a:t>2</a:t>
            </a:r>
            <a:r>
              <a:rPr lang="es-MX" sz="1200" dirty="0" smtClean="0">
                <a:latin typeface="Calibri" pitchFamily="34" charset="0"/>
              </a:rPr>
              <a:t>.- Seleccionar </a:t>
            </a:r>
            <a:r>
              <a:rPr lang="es-MX" sz="1200" dirty="0">
                <a:latin typeface="Calibri" pitchFamily="34" charset="0"/>
              </a:rPr>
              <a:t>ficha </a:t>
            </a:r>
            <a:r>
              <a:rPr lang="es-MX" sz="1200" dirty="0" smtClean="0">
                <a:latin typeface="Calibri" pitchFamily="34" charset="0"/>
              </a:rPr>
              <a:t>Diseño en Herramientas </a:t>
            </a:r>
            <a:r>
              <a:rPr lang="es-MX" sz="1200" dirty="0">
                <a:latin typeface="Calibri" pitchFamily="34" charset="0"/>
              </a:rPr>
              <a:t>de </a:t>
            </a:r>
            <a:r>
              <a:rPr lang="es-MX" sz="1200" dirty="0" smtClean="0">
                <a:latin typeface="Calibri" pitchFamily="34" charset="0"/>
              </a:rPr>
              <a:t>gráficos.</a:t>
            </a:r>
          </a:p>
          <a:p>
            <a:r>
              <a:rPr lang="es-MX" sz="1200" dirty="0" smtClean="0">
                <a:latin typeface="Calibri" pitchFamily="34" charset="0"/>
              </a:rPr>
              <a:t>3.- Grupo Tipo.</a:t>
            </a:r>
          </a:p>
          <a:p>
            <a:r>
              <a:rPr lang="es-MX" sz="1200" dirty="0" smtClean="0">
                <a:latin typeface="Calibri" pitchFamily="34" charset="0"/>
              </a:rPr>
              <a:t>4.- Botón Cambiar tipo de gráfico.</a:t>
            </a:r>
            <a:endParaRPr lang="es-MX" sz="1200" dirty="0">
              <a:latin typeface="Calibri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500035" y="3000372"/>
            <a:ext cx="8001055" cy="3500443"/>
          </a:xfrm>
          <a:prstGeom prst="rect">
            <a:avLst/>
          </a:prstGeom>
          <a:noFill/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27666" name="12 CuadroTexto"/>
          <p:cNvSpPr txBox="1">
            <a:spLocks noChangeArrowheads="1"/>
          </p:cNvSpPr>
          <p:nvPr/>
        </p:nvSpPr>
        <p:spPr bwMode="auto">
          <a:xfrm>
            <a:off x="642920" y="3143248"/>
            <a:ext cx="1357312" cy="294183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600" b="1" dirty="0">
                <a:solidFill>
                  <a:srgbClr val="92D050"/>
                </a:solidFill>
                <a:latin typeface="+mn-lt"/>
                <a:cs typeface="+mn-cs"/>
              </a:rPr>
              <a:t>Vista Previa</a:t>
            </a:r>
            <a:endParaRPr lang="es-ES" sz="1600" b="1" dirty="0">
              <a:solidFill>
                <a:srgbClr val="92D050"/>
              </a:solidFill>
              <a:latin typeface="+mn-lt"/>
              <a:cs typeface="+mn-cs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00910">
            <a:off x="7767911" y="426215"/>
            <a:ext cx="596964" cy="48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Botón de acción: Inicio">
            <a:hlinkClick r:id="rId5" action="ppaction://hlinksldjump" highlightClick="1"/>
          </p:cNvPr>
          <p:cNvSpPr/>
          <p:nvPr/>
        </p:nvSpPr>
        <p:spPr>
          <a:xfrm>
            <a:off x="8572528" y="6143644"/>
            <a:ext cx="500066" cy="357190"/>
          </a:xfrm>
          <a:prstGeom prst="actionButtonHom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4" name="13 CuadroTexto"/>
          <p:cNvSpPr txBox="1"/>
          <p:nvPr/>
        </p:nvSpPr>
        <p:spPr>
          <a:xfrm>
            <a:off x="8572528" y="5661248"/>
            <a:ext cx="463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576" y="3861048"/>
            <a:ext cx="6878137" cy="692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57166"/>
            <a:ext cx="7258072" cy="64294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2000" dirty="0" smtClean="0">
                <a:solidFill>
                  <a:schemeClr val="bg1"/>
                </a:solidFill>
              </a:rPr>
              <a:t>Seleccionar fuentes de datos apropiadas para gráficos</a:t>
            </a:r>
            <a:br>
              <a:rPr lang="es-MX" sz="2000" dirty="0" smtClean="0">
                <a:solidFill>
                  <a:schemeClr val="bg1"/>
                </a:solidFill>
              </a:rPr>
            </a:b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625" y="1285860"/>
            <a:ext cx="3857623" cy="1357322"/>
          </a:xfrm>
          <a:ln w="9525">
            <a:solidFill>
              <a:srgbClr val="92D050"/>
            </a:solidFill>
          </a:ln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buNone/>
              <a:defRPr/>
            </a:pPr>
            <a:r>
              <a:rPr lang="es-MX" b="1" dirty="0" smtClean="0">
                <a:solidFill>
                  <a:srgbClr val="92D050"/>
                </a:solidFill>
              </a:rPr>
              <a:t>Objetivo:  </a:t>
            </a: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endParaRPr lang="es-MX" b="0" dirty="0" smtClean="0"/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r>
              <a:rPr lang="es-MX" b="0" dirty="0" smtClean="0"/>
              <a:t>Aprender a elegir el tipo de gráfico para sus datos de manera que sean significativos para su público.</a:t>
            </a: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endParaRPr lang="es-MX" sz="1100" dirty="0" smtClean="0"/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endParaRPr lang="es-MX" sz="1100" dirty="0" smtClean="0"/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endParaRPr lang="es-MX" sz="1100" dirty="0" smtClean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643436" y="1285860"/>
            <a:ext cx="3857652" cy="857256"/>
          </a:xfrm>
          <a:prstGeom prst="rect">
            <a:avLst/>
          </a:prstGeom>
          <a:ln w="952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lnSpcReduction="10000"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600" b="1" dirty="0">
                <a:solidFill>
                  <a:srgbClr val="92D050"/>
                </a:solidFill>
                <a:latin typeface="+mn-lt"/>
                <a:cs typeface="+mn-cs"/>
              </a:rPr>
              <a:t>Ejercicios de  certificación:</a:t>
            </a: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endParaRPr lang="es-MX" sz="1600" dirty="0">
              <a:latin typeface="+mn-lt"/>
              <a:cs typeface="+mn-cs"/>
            </a:endParaRP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400" dirty="0">
                <a:latin typeface="+mn-lt"/>
                <a:cs typeface="+mn-cs"/>
                <a:hlinkClick r:id="rId2" action="ppaction://hlinkfile"/>
              </a:rPr>
              <a:t>Utilizar </a:t>
            </a:r>
            <a:r>
              <a:rPr lang="es-MX" sz="1400" dirty="0" smtClean="0">
                <a:latin typeface="+mn-lt"/>
                <a:cs typeface="+mn-cs"/>
                <a:hlinkClick r:id="rId2" action="ppaction://hlinkfile"/>
              </a:rPr>
              <a:t>la Práctica 7 </a:t>
            </a:r>
            <a:r>
              <a:rPr lang="es-MX" sz="1400" dirty="0">
                <a:latin typeface="+mn-lt"/>
                <a:cs typeface="+mn-cs"/>
                <a:hlinkClick r:id="rId2" action="ppaction://hlinkfile"/>
              </a:rPr>
              <a:t>de Excel</a:t>
            </a:r>
            <a:endParaRPr lang="es-MX" sz="14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MX" sz="14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ES" sz="1400" dirty="0">
              <a:latin typeface="+mn-lt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643465" y="2357430"/>
            <a:ext cx="3857625" cy="307975"/>
          </a:xfrm>
          <a:prstGeom prst="rect">
            <a:avLst/>
          </a:prstGeom>
          <a:ln w="9525">
            <a:solidFill>
              <a:srgbClr val="92D050"/>
            </a:solidFill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MX" sz="1400" b="1" dirty="0">
                <a:latin typeface="+mn-lt"/>
                <a:cs typeface="+mn-cs"/>
              </a:rPr>
              <a:t>Duración aproximada:   10 minutos  </a:t>
            </a:r>
          </a:p>
        </p:txBody>
      </p:sp>
      <p:sp>
        <p:nvSpPr>
          <p:cNvPr id="21518" name="11 CuadroTexto"/>
          <p:cNvSpPr txBox="1">
            <a:spLocks noChangeArrowheads="1"/>
          </p:cNvSpPr>
          <p:nvPr/>
        </p:nvSpPr>
        <p:spPr bwMode="auto">
          <a:xfrm>
            <a:off x="5286380" y="4572008"/>
            <a:ext cx="201611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1200" b="1" dirty="0">
                <a:latin typeface="Calibri" pitchFamily="34" charset="0"/>
              </a:rPr>
              <a:t>Elegir el gráfico apropiado</a:t>
            </a:r>
          </a:p>
          <a:p>
            <a:r>
              <a:rPr lang="es-MX" sz="1200" dirty="0">
                <a:latin typeface="Calibri" pitchFamily="34" charset="0"/>
              </a:rPr>
              <a:t>1.- Ficha </a:t>
            </a:r>
            <a:r>
              <a:rPr lang="es-MX" sz="1200" dirty="0" smtClean="0">
                <a:latin typeface="Calibri" pitchFamily="34" charset="0"/>
              </a:rPr>
              <a:t>Insertar. </a:t>
            </a:r>
            <a:endParaRPr lang="es-MX" sz="1200" dirty="0">
              <a:latin typeface="Calibri" pitchFamily="34" charset="0"/>
            </a:endParaRPr>
          </a:p>
          <a:p>
            <a:r>
              <a:rPr lang="es-MX" sz="1200" dirty="0">
                <a:latin typeface="Calibri" pitchFamily="34" charset="0"/>
              </a:rPr>
              <a:t>2</a:t>
            </a:r>
            <a:r>
              <a:rPr lang="es-MX" sz="1200" dirty="0" smtClean="0">
                <a:latin typeface="Calibri" pitchFamily="34" charset="0"/>
              </a:rPr>
              <a:t>.- Grupo Gráficos o    </a:t>
            </a:r>
          </a:p>
          <a:p>
            <a:r>
              <a:rPr lang="es-MX" sz="1200" dirty="0">
                <a:latin typeface="Calibri" pitchFamily="34" charset="0"/>
              </a:rPr>
              <a:t> </a:t>
            </a:r>
            <a:r>
              <a:rPr lang="es-MX" sz="1200" dirty="0" smtClean="0">
                <a:latin typeface="Calibri" pitchFamily="34" charset="0"/>
              </a:rPr>
              <a:t>     </a:t>
            </a:r>
            <a:r>
              <a:rPr lang="es-MX" sz="1200" dirty="0" err="1" smtClean="0">
                <a:latin typeface="Calibri" pitchFamily="34" charset="0"/>
              </a:rPr>
              <a:t>Minigráficos</a:t>
            </a:r>
            <a:r>
              <a:rPr lang="es-MX" sz="1200" dirty="0" smtClean="0">
                <a:latin typeface="Calibri" pitchFamily="34" charset="0"/>
              </a:rPr>
              <a:t>. </a:t>
            </a:r>
            <a:endParaRPr lang="es-MX" sz="1200" dirty="0">
              <a:latin typeface="Calibri" pitchFamily="34" charset="0"/>
            </a:endParaRPr>
          </a:p>
          <a:p>
            <a:endParaRPr lang="es-ES" sz="1200" dirty="0">
              <a:latin typeface="Calibri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28597" y="3071810"/>
            <a:ext cx="8072493" cy="3357567"/>
          </a:xfrm>
          <a:prstGeom prst="rect">
            <a:avLst/>
          </a:prstGeom>
          <a:noFill/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21522" name="12 CuadroTexto"/>
          <p:cNvSpPr txBox="1">
            <a:spLocks noChangeArrowheads="1"/>
          </p:cNvSpPr>
          <p:nvPr/>
        </p:nvSpPr>
        <p:spPr bwMode="auto">
          <a:xfrm>
            <a:off x="642920" y="3161884"/>
            <a:ext cx="1357312" cy="338554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600" b="1" dirty="0">
                <a:solidFill>
                  <a:srgbClr val="92D050"/>
                </a:solidFill>
                <a:latin typeface="+mn-lt"/>
                <a:cs typeface="+mn-cs"/>
              </a:rPr>
              <a:t>Vista Previa</a:t>
            </a:r>
            <a:endParaRPr lang="es-ES" sz="1600" b="1" dirty="0">
              <a:solidFill>
                <a:srgbClr val="92D050"/>
              </a:solidFill>
              <a:latin typeface="+mn-lt"/>
              <a:cs typeface="+mn-cs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00910">
            <a:off x="7767911" y="426215"/>
            <a:ext cx="596964" cy="48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Botón de acción: Inicio">
            <a:hlinkClick r:id="rId4" action="ppaction://hlinksldjump" highlightClick="1"/>
          </p:cNvPr>
          <p:cNvSpPr/>
          <p:nvPr/>
        </p:nvSpPr>
        <p:spPr>
          <a:xfrm>
            <a:off x="8572528" y="6072206"/>
            <a:ext cx="500066" cy="357190"/>
          </a:xfrm>
          <a:prstGeom prst="actionButtonHom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7" r="39221" b="78544"/>
          <a:stretch/>
        </p:blipFill>
        <p:spPr bwMode="auto">
          <a:xfrm>
            <a:off x="1115615" y="3812479"/>
            <a:ext cx="3527821" cy="1519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8572528" y="5661248"/>
            <a:ext cx="463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57166"/>
            <a:ext cx="7258072" cy="64294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2000" dirty="0" smtClean="0">
                <a:solidFill>
                  <a:schemeClr val="bg1"/>
                </a:solidFill>
              </a:rPr>
              <a:t>Vista personalizada</a:t>
            </a:r>
            <a:br>
              <a:rPr lang="es-MX" sz="2000" dirty="0" smtClean="0">
                <a:solidFill>
                  <a:schemeClr val="bg1"/>
                </a:solidFill>
              </a:rPr>
            </a:b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625" y="1285860"/>
            <a:ext cx="3857623" cy="1357306"/>
          </a:xfrm>
          <a:ln w="9525">
            <a:solidFill>
              <a:srgbClr val="92D050"/>
            </a:solidFill>
          </a:ln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buNone/>
              <a:defRPr/>
            </a:pPr>
            <a:r>
              <a:rPr lang="es-MX" b="1" dirty="0" smtClean="0">
                <a:solidFill>
                  <a:srgbClr val="92D050"/>
                </a:solidFill>
              </a:rPr>
              <a:t>Objetivo:  </a:t>
            </a: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endParaRPr lang="es-MX" b="0" dirty="0" smtClean="0"/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r>
              <a:rPr lang="es-MX" b="0" dirty="0" smtClean="0"/>
              <a:t>Aprender a personalizar la vista.</a:t>
            </a: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endParaRPr lang="es-MX" sz="1000" dirty="0" smtClean="0"/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endParaRPr lang="es-MX" dirty="0" smtClean="0"/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"/>
              <a:defRPr/>
            </a:pPr>
            <a:endParaRPr lang="es-MX" dirty="0" smtClean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643436" y="1285860"/>
            <a:ext cx="3857652" cy="785818"/>
          </a:xfrm>
          <a:prstGeom prst="rect">
            <a:avLst/>
          </a:prstGeom>
          <a:ln w="952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2500" lnSpcReduction="20000"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700" b="1" dirty="0">
                <a:solidFill>
                  <a:srgbClr val="92D050"/>
                </a:solidFill>
                <a:latin typeface="+mn-lt"/>
                <a:cs typeface="+mn-cs"/>
              </a:rPr>
              <a:t>Ejercicios de  certificación:</a:t>
            </a: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endParaRPr lang="es-MX" sz="1600" dirty="0">
              <a:latin typeface="+mn-lt"/>
              <a:cs typeface="+mn-cs"/>
            </a:endParaRP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500" dirty="0">
                <a:latin typeface="+mn-lt"/>
                <a:cs typeface="+mn-cs"/>
                <a:hlinkClick r:id="rId2" action="ppaction://hlinkfile"/>
              </a:rPr>
              <a:t>Utilizar </a:t>
            </a:r>
            <a:r>
              <a:rPr lang="es-MX" sz="1500" dirty="0" smtClean="0">
                <a:latin typeface="+mn-lt"/>
                <a:cs typeface="+mn-cs"/>
                <a:hlinkClick r:id="rId2" action="ppaction://hlinkfile"/>
              </a:rPr>
              <a:t>la Práctica 8 </a:t>
            </a:r>
            <a:r>
              <a:rPr lang="es-MX" sz="1500" dirty="0">
                <a:latin typeface="+mn-lt"/>
                <a:cs typeface="+mn-cs"/>
                <a:hlinkClick r:id="rId2" action="ppaction://hlinkfile"/>
              </a:rPr>
              <a:t>de Excel</a:t>
            </a:r>
            <a:endParaRPr lang="es-MX" sz="15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MX" sz="14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ES" sz="1400" dirty="0">
              <a:latin typeface="+mn-lt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643465" y="2357430"/>
            <a:ext cx="3857625" cy="307975"/>
          </a:xfrm>
          <a:prstGeom prst="rect">
            <a:avLst/>
          </a:prstGeom>
          <a:ln w="9525">
            <a:solidFill>
              <a:srgbClr val="92D050"/>
            </a:solidFill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MX" sz="1400" b="1" dirty="0">
                <a:latin typeface="+mn-lt"/>
                <a:cs typeface="+mn-cs"/>
              </a:rPr>
              <a:t>Duración aproximada:   10 minutos  </a:t>
            </a:r>
          </a:p>
        </p:txBody>
      </p:sp>
      <p:sp>
        <p:nvSpPr>
          <p:cNvPr id="13325" name="9 CuadroTexto"/>
          <p:cNvSpPr txBox="1">
            <a:spLocks noChangeArrowheads="1"/>
          </p:cNvSpPr>
          <p:nvPr/>
        </p:nvSpPr>
        <p:spPr bwMode="auto">
          <a:xfrm>
            <a:off x="5102400" y="4823735"/>
            <a:ext cx="27860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 b="1" dirty="0" smtClean="0">
                <a:latin typeface="Calibri" pitchFamily="34" charset="0"/>
              </a:rPr>
              <a:t>Vista personalizada</a:t>
            </a:r>
            <a:endParaRPr lang="es-MX" sz="1200" b="1" dirty="0">
              <a:latin typeface="Calibri" pitchFamily="34" charset="0"/>
            </a:endParaRPr>
          </a:p>
          <a:p>
            <a:r>
              <a:rPr lang="es-MX" sz="1200" dirty="0" smtClean="0">
                <a:latin typeface="Calibri" pitchFamily="34" charset="0"/>
              </a:rPr>
              <a:t>1.- </a:t>
            </a:r>
            <a:r>
              <a:rPr lang="es-MX" sz="1200" dirty="0">
                <a:latin typeface="Calibri" pitchFamily="34" charset="0"/>
              </a:rPr>
              <a:t>Ficha </a:t>
            </a:r>
            <a:r>
              <a:rPr lang="es-MX" sz="1200" dirty="0" smtClean="0">
                <a:latin typeface="Calibri" pitchFamily="34" charset="0"/>
              </a:rPr>
              <a:t>Vista.</a:t>
            </a:r>
            <a:endParaRPr lang="es-MX" sz="1200" dirty="0">
              <a:latin typeface="Calibri" pitchFamily="34" charset="0"/>
            </a:endParaRPr>
          </a:p>
          <a:p>
            <a:r>
              <a:rPr lang="es-MX" sz="1200" dirty="0">
                <a:latin typeface="Calibri" pitchFamily="34" charset="0"/>
              </a:rPr>
              <a:t>2</a:t>
            </a:r>
            <a:r>
              <a:rPr lang="es-MX" sz="1200" dirty="0" smtClean="0">
                <a:latin typeface="Calibri" pitchFamily="34" charset="0"/>
              </a:rPr>
              <a:t>.- Grupo Vistas de libro. 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500034" y="3003051"/>
            <a:ext cx="7929618" cy="3429005"/>
          </a:xfrm>
          <a:prstGeom prst="rect">
            <a:avLst/>
          </a:prstGeom>
          <a:noFill/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3330" name="12 CuadroTexto"/>
          <p:cNvSpPr txBox="1">
            <a:spLocks noChangeArrowheads="1"/>
          </p:cNvSpPr>
          <p:nvPr/>
        </p:nvSpPr>
        <p:spPr bwMode="auto">
          <a:xfrm>
            <a:off x="642920" y="3206255"/>
            <a:ext cx="1357312" cy="294183"/>
          </a:xfrm>
          <a:prstGeom prst="rect">
            <a:avLst/>
          </a:prstGeom>
          <a:noFill/>
          <a:ln w="12700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600" b="1" dirty="0">
                <a:solidFill>
                  <a:srgbClr val="92D050"/>
                </a:solidFill>
                <a:latin typeface="+mn-lt"/>
                <a:cs typeface="+mn-cs"/>
              </a:rPr>
              <a:t>Vista Previa</a:t>
            </a:r>
            <a:endParaRPr lang="es-ES" sz="1600" b="1" dirty="0">
              <a:solidFill>
                <a:srgbClr val="92D050"/>
              </a:solidFill>
              <a:latin typeface="+mn-lt"/>
              <a:cs typeface="+mn-cs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00910">
            <a:off x="7767911" y="426215"/>
            <a:ext cx="596964" cy="48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Botón de acción: Inicio">
            <a:hlinkClick r:id="rId4" action="ppaction://hlinksldjump" highlightClick="1"/>
          </p:cNvPr>
          <p:cNvSpPr/>
          <p:nvPr/>
        </p:nvSpPr>
        <p:spPr>
          <a:xfrm>
            <a:off x="8501090" y="6072206"/>
            <a:ext cx="500066" cy="428628"/>
          </a:xfrm>
          <a:prstGeom prst="actionButtonHom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" t="2122" r="21478" b="80427"/>
          <a:stretch/>
        </p:blipFill>
        <p:spPr bwMode="auto">
          <a:xfrm>
            <a:off x="689691" y="3645024"/>
            <a:ext cx="5805740" cy="1010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8572528" y="5661248"/>
            <a:ext cx="463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428596" y="357166"/>
            <a:ext cx="7258072" cy="64294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000" noProof="0" dirty="0" smtClean="0">
                <a:solidFill>
                  <a:schemeClr val="bg1"/>
                </a:solidFill>
              </a:rPr>
              <a:t>Insertar hipervínculos</a:t>
            </a: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498353" y="1285876"/>
            <a:ext cx="3857623" cy="1357306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Objetivo:  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endParaRPr kumimoji="0" lang="es-MX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lvl="1" indent="-285750" algn="just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"/>
              <a:defRPr/>
            </a:pPr>
            <a:r>
              <a:rPr lang="es-MX" sz="1400" noProof="0" dirty="0" smtClean="0">
                <a:latin typeface="+mn-lt"/>
                <a:cs typeface="+mn-cs"/>
              </a:rPr>
              <a:t>Aplicar y manipular hipervínculos </a:t>
            </a:r>
            <a:r>
              <a:rPr lang="es-ES" sz="1400" dirty="0">
                <a:latin typeface="+mn-lt"/>
                <a:cs typeface="+mn-cs"/>
              </a:rPr>
              <a:t>para que lo dirija </a:t>
            </a:r>
            <a:r>
              <a:rPr lang="es-ES" sz="1400" dirty="0" smtClean="0">
                <a:latin typeface="+mn-lt"/>
                <a:cs typeface="+mn-cs"/>
              </a:rPr>
              <a:t>a un archivo o página </a:t>
            </a:r>
            <a:r>
              <a:rPr lang="es-ES" sz="1400" dirty="0">
                <a:latin typeface="+mn-lt"/>
                <a:cs typeface="+mn-cs"/>
              </a:rPr>
              <a:t>de </a:t>
            </a:r>
            <a:r>
              <a:rPr lang="es-ES" sz="1400" dirty="0" smtClean="0">
                <a:latin typeface="+mn-lt"/>
                <a:cs typeface="+mn-cs"/>
              </a:rPr>
              <a:t>Internet.</a:t>
            </a:r>
            <a:endParaRPr kumimoji="0" lang="es-MX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"/>
              <a:tabLst/>
              <a:defRPr/>
            </a:pPr>
            <a:endParaRPr kumimoji="0" lang="es-MX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2 Marcador de contenido">
            <a:hlinkClick r:id="rId2" action="ppaction://hlinkfile"/>
          </p:cNvPr>
          <p:cNvSpPr txBox="1">
            <a:spLocks/>
          </p:cNvSpPr>
          <p:nvPr/>
        </p:nvSpPr>
        <p:spPr>
          <a:xfrm>
            <a:off x="4643436" y="1285860"/>
            <a:ext cx="3857652" cy="785818"/>
          </a:xfrm>
          <a:prstGeom prst="rect">
            <a:avLst/>
          </a:prstGeom>
          <a:ln w="952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2500" lnSpcReduction="20000"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700" b="1" dirty="0">
                <a:solidFill>
                  <a:srgbClr val="92D050"/>
                </a:solidFill>
                <a:latin typeface="+mn-lt"/>
                <a:cs typeface="+mn-cs"/>
              </a:rPr>
              <a:t>Ejercicios de  certificación:</a:t>
            </a: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endParaRPr lang="es-MX" sz="1600" dirty="0">
              <a:latin typeface="+mn-lt"/>
              <a:cs typeface="+mn-cs"/>
            </a:endParaRP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600" dirty="0">
                <a:latin typeface="+mn-lt"/>
                <a:cs typeface="+mn-cs"/>
                <a:hlinkClick r:id="rId3" action="ppaction://hlinkfile"/>
              </a:rPr>
              <a:t>Utilizar </a:t>
            </a:r>
            <a:r>
              <a:rPr lang="es-MX" sz="1600" dirty="0" smtClean="0">
                <a:latin typeface="+mn-lt"/>
                <a:cs typeface="+mn-cs"/>
                <a:hlinkClick r:id="rId3" action="ppaction://hlinkfile"/>
              </a:rPr>
              <a:t>la Práctica 9 </a:t>
            </a:r>
            <a:r>
              <a:rPr lang="es-MX" sz="1600" dirty="0">
                <a:latin typeface="+mn-lt"/>
                <a:cs typeface="+mn-cs"/>
                <a:hlinkClick r:id="rId3" action="ppaction://hlinkfile"/>
              </a:rPr>
              <a:t>de Excel</a:t>
            </a:r>
            <a:endParaRPr lang="es-MX" sz="16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MX" sz="14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ES" sz="1400" dirty="0">
              <a:latin typeface="+mn-lt"/>
              <a:cs typeface="+mn-cs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643465" y="2357430"/>
            <a:ext cx="3857625" cy="307975"/>
          </a:xfrm>
          <a:prstGeom prst="rect">
            <a:avLst/>
          </a:prstGeom>
          <a:ln w="9525">
            <a:solidFill>
              <a:srgbClr val="92D050"/>
            </a:solidFill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MX" sz="1400" b="1" dirty="0">
                <a:latin typeface="+mn-lt"/>
                <a:cs typeface="+mn-cs"/>
              </a:rPr>
              <a:t>Duración aproximada:   </a:t>
            </a:r>
            <a:r>
              <a:rPr lang="es-MX" sz="1400" b="1" dirty="0" smtClean="0">
                <a:latin typeface="+mn-lt"/>
                <a:cs typeface="+mn-cs"/>
              </a:rPr>
              <a:t>5 </a:t>
            </a:r>
            <a:r>
              <a:rPr lang="es-MX" sz="1400" b="1" dirty="0">
                <a:latin typeface="+mn-lt"/>
                <a:cs typeface="+mn-cs"/>
              </a:rPr>
              <a:t>minutos  </a:t>
            </a:r>
          </a:p>
        </p:txBody>
      </p:sp>
      <p:sp>
        <p:nvSpPr>
          <p:cNvPr id="9" name="8 Rectángulo"/>
          <p:cNvSpPr/>
          <p:nvPr/>
        </p:nvSpPr>
        <p:spPr>
          <a:xfrm>
            <a:off x="500034" y="3000372"/>
            <a:ext cx="8001056" cy="3500443"/>
          </a:xfrm>
          <a:prstGeom prst="rect">
            <a:avLst/>
          </a:prstGeom>
          <a:noFill/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1" name="12 CuadroTexto"/>
          <p:cNvSpPr txBox="1">
            <a:spLocks noChangeArrowheads="1"/>
          </p:cNvSpPr>
          <p:nvPr/>
        </p:nvSpPr>
        <p:spPr bwMode="auto">
          <a:xfrm>
            <a:off x="642920" y="3143248"/>
            <a:ext cx="1357312" cy="294183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tabLst>
                <a:tab pos="4038600" algn="l"/>
              </a:tabLst>
              <a:defRPr/>
            </a:pPr>
            <a:r>
              <a:rPr lang="es-MX" sz="1600" b="1" dirty="0">
                <a:solidFill>
                  <a:srgbClr val="92D050"/>
                </a:solidFill>
                <a:latin typeface="+mn-lt"/>
                <a:cs typeface="+mn-cs"/>
              </a:rPr>
              <a:t>Vista Previa</a:t>
            </a:r>
            <a:endParaRPr lang="es-ES" sz="1600" b="1" dirty="0">
              <a:solidFill>
                <a:srgbClr val="92D050"/>
              </a:solidFill>
              <a:latin typeface="+mn-lt"/>
              <a:cs typeface="+mn-cs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00910">
            <a:off x="7767911" y="426215"/>
            <a:ext cx="596964" cy="48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11 CuadroTexto"/>
          <p:cNvSpPr txBox="1">
            <a:spLocks noChangeArrowheads="1"/>
          </p:cNvSpPr>
          <p:nvPr/>
        </p:nvSpPr>
        <p:spPr bwMode="auto">
          <a:xfrm>
            <a:off x="5494643" y="3861048"/>
            <a:ext cx="25717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 b="1" dirty="0" smtClean="0">
                <a:latin typeface="Calibri" pitchFamily="34" charset="0"/>
              </a:rPr>
              <a:t>Hipervínculos</a:t>
            </a:r>
          </a:p>
          <a:p>
            <a:endParaRPr lang="es-MX" sz="1200" b="1" dirty="0">
              <a:latin typeface="Calibri" pitchFamily="34" charset="0"/>
            </a:endParaRPr>
          </a:p>
          <a:p>
            <a:r>
              <a:rPr lang="es-MX" sz="1200" dirty="0">
                <a:latin typeface="Calibri" pitchFamily="34" charset="0"/>
              </a:rPr>
              <a:t>1.- Ficha </a:t>
            </a:r>
            <a:r>
              <a:rPr lang="es-MX" sz="1200" dirty="0" smtClean="0">
                <a:latin typeface="Calibri" pitchFamily="34" charset="0"/>
              </a:rPr>
              <a:t>Insertar.</a:t>
            </a:r>
            <a:endParaRPr lang="es-MX" sz="1200" dirty="0">
              <a:latin typeface="Calibri" pitchFamily="34" charset="0"/>
            </a:endParaRPr>
          </a:p>
          <a:p>
            <a:r>
              <a:rPr lang="es-MX" sz="1200" dirty="0">
                <a:latin typeface="Calibri" pitchFamily="34" charset="0"/>
              </a:rPr>
              <a:t>2</a:t>
            </a:r>
            <a:r>
              <a:rPr lang="es-MX" sz="1200" dirty="0" smtClean="0">
                <a:latin typeface="Calibri" pitchFamily="34" charset="0"/>
              </a:rPr>
              <a:t>.- </a:t>
            </a:r>
            <a:r>
              <a:rPr lang="es-MX" sz="1200" dirty="0">
                <a:latin typeface="Calibri" pitchFamily="34" charset="0"/>
              </a:rPr>
              <a:t>G</a:t>
            </a:r>
            <a:r>
              <a:rPr lang="es-MX" sz="1200" dirty="0" smtClean="0">
                <a:latin typeface="Calibri" pitchFamily="34" charset="0"/>
              </a:rPr>
              <a:t>rupo Vínculos.</a:t>
            </a:r>
          </a:p>
          <a:p>
            <a:r>
              <a:rPr lang="es-MX" sz="1200" dirty="0" smtClean="0">
                <a:latin typeface="Calibri" pitchFamily="34" charset="0"/>
              </a:rPr>
              <a:t>3.- Hipervínculo.</a:t>
            </a:r>
          </a:p>
        </p:txBody>
      </p:sp>
      <p:sp>
        <p:nvSpPr>
          <p:cNvPr id="15" name="14 Botón de acción: Inicio">
            <a:hlinkClick r:id="rId5" action="ppaction://hlinksldjump" highlightClick="1"/>
          </p:cNvPr>
          <p:cNvSpPr/>
          <p:nvPr/>
        </p:nvSpPr>
        <p:spPr>
          <a:xfrm>
            <a:off x="8572528" y="6072206"/>
            <a:ext cx="500066" cy="428628"/>
          </a:xfrm>
          <a:prstGeom prst="actionButtonHom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5" b="67335"/>
          <a:stretch/>
        </p:blipFill>
        <p:spPr bwMode="auto">
          <a:xfrm>
            <a:off x="653818" y="3717032"/>
            <a:ext cx="4420324" cy="1213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8572528" y="5661248"/>
            <a:ext cx="463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522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 Taller MCAS Excel 2007">
  <a:themeElements>
    <a:clrScheme name="Personalizado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92D05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4065</TotalTime>
  <Words>2298</Words>
  <Application>Microsoft Office PowerPoint</Application>
  <PresentationFormat>Presentación en pantalla (4:3)</PresentationFormat>
  <Paragraphs>527</Paragraphs>
  <Slides>36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7" baseType="lpstr">
      <vt:lpstr>Presentación Taller MCAS Excel 2007</vt:lpstr>
      <vt:lpstr>Presentación de PowerPoint</vt:lpstr>
      <vt:lpstr>Usar fórmulas avanzadas   </vt:lpstr>
      <vt:lpstr>Utilizar rangos con nombre en una fórmula </vt:lpstr>
      <vt:lpstr>Reglas de Formato condicional   </vt:lpstr>
      <vt:lpstr>Copiar formato de celda</vt:lpstr>
      <vt:lpstr>Cambiar el tipo de gráfico </vt:lpstr>
      <vt:lpstr>Seleccionar fuentes de datos apropiadas para gráficos </vt:lpstr>
      <vt:lpstr>Vista personalizada </vt:lpstr>
      <vt:lpstr>Presentación de PowerPoint</vt:lpstr>
      <vt:lpstr>Presentación de PowerPoint</vt:lpstr>
      <vt:lpstr>Convertir texto en columnas  </vt:lpstr>
      <vt:lpstr>Copiar una serie  </vt:lpstr>
      <vt:lpstr>Pegado especial </vt:lpstr>
      <vt:lpstr>Resumir datos usando funciones (Max, Min, Promedio)</vt:lpstr>
      <vt:lpstr>Presentación de PowerPoint</vt:lpstr>
      <vt:lpstr>Ordenar datos utilizando uno o varios criterios  </vt:lpstr>
      <vt:lpstr>Presentación de PowerPoint</vt:lpstr>
      <vt:lpstr>Cree fórmulas que utilicen referencias de celda absolutas y relativas  </vt:lpstr>
      <vt:lpstr>Usar temas para dar formato a hojas de cálculo  </vt:lpstr>
      <vt:lpstr>Crear fórmulas básicas  </vt:lpstr>
      <vt:lpstr>Modificar imágenes </vt:lpstr>
      <vt:lpstr>Copiar y mover  hojas a otro libro de trabajo  (Formato de hojas de cálculo )</vt:lpstr>
      <vt:lpstr>Presentación de PowerPoint</vt:lpstr>
      <vt:lpstr>Presentación de PowerPoint</vt:lpstr>
      <vt:lpstr>Presentación de PowerPoint</vt:lpstr>
      <vt:lpstr>Aplicar estilos rápidos a tablas  </vt:lpstr>
      <vt:lpstr>Presentación de PowerPoint</vt:lpstr>
      <vt:lpstr>Presentación de PowerPoint</vt:lpstr>
      <vt:lpstr>Modificar elementos gráficos SmartArt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ETCLATAM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Excel 2010</dc:title>
  <dc:creator>oscar.sanchez</dc:creator>
  <cp:lastModifiedBy>MACIN</cp:lastModifiedBy>
  <cp:revision>427</cp:revision>
  <dcterms:created xsi:type="dcterms:W3CDTF">2008-08-28T17:34:57Z</dcterms:created>
  <dcterms:modified xsi:type="dcterms:W3CDTF">2013-04-23T23:00:07Z</dcterms:modified>
</cp:coreProperties>
</file>